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63"/>
  </p:notesMasterIdLst>
  <p:handoutMasterIdLst>
    <p:handoutMasterId r:id="rId64"/>
  </p:handoutMasterIdLst>
  <p:sldIdLst>
    <p:sldId id="288" r:id="rId5"/>
    <p:sldId id="274" r:id="rId6"/>
    <p:sldId id="321" r:id="rId7"/>
    <p:sldId id="348" r:id="rId8"/>
    <p:sldId id="349" r:id="rId9"/>
    <p:sldId id="370" r:id="rId10"/>
    <p:sldId id="332" r:id="rId11"/>
    <p:sldId id="335" r:id="rId12"/>
    <p:sldId id="309" r:id="rId13"/>
    <p:sldId id="318" r:id="rId14"/>
    <p:sldId id="334" r:id="rId15"/>
    <p:sldId id="337" r:id="rId16"/>
    <p:sldId id="338" r:id="rId17"/>
    <p:sldId id="339" r:id="rId18"/>
    <p:sldId id="347" r:id="rId19"/>
    <p:sldId id="340" r:id="rId20"/>
    <p:sldId id="346" r:id="rId21"/>
    <p:sldId id="333" r:id="rId22"/>
    <p:sldId id="319" r:id="rId23"/>
    <p:sldId id="369" r:id="rId24"/>
    <p:sldId id="368" r:id="rId25"/>
    <p:sldId id="367" r:id="rId26"/>
    <p:sldId id="366" r:id="rId27"/>
    <p:sldId id="365" r:id="rId28"/>
    <p:sldId id="341" r:id="rId29"/>
    <p:sldId id="345" r:id="rId30"/>
    <p:sldId id="342" r:id="rId31"/>
    <p:sldId id="344" r:id="rId32"/>
    <p:sldId id="343" r:id="rId33"/>
    <p:sldId id="362" r:id="rId34"/>
    <p:sldId id="363" r:id="rId35"/>
    <p:sldId id="310" r:id="rId36"/>
    <p:sldId id="322" r:id="rId37"/>
    <p:sldId id="355" r:id="rId38"/>
    <p:sldId id="323" r:id="rId39"/>
    <p:sldId id="324" r:id="rId40"/>
    <p:sldId id="325" r:id="rId41"/>
    <p:sldId id="326" r:id="rId42"/>
    <p:sldId id="350" r:id="rId43"/>
    <p:sldId id="352" r:id="rId44"/>
    <p:sldId id="351" r:id="rId45"/>
    <p:sldId id="354" r:id="rId46"/>
    <p:sldId id="327" r:id="rId47"/>
    <p:sldId id="329" r:id="rId48"/>
    <p:sldId id="328" r:id="rId49"/>
    <p:sldId id="356" r:id="rId50"/>
    <p:sldId id="357" r:id="rId51"/>
    <p:sldId id="330" r:id="rId52"/>
    <p:sldId id="358" r:id="rId53"/>
    <p:sldId id="359" r:id="rId54"/>
    <p:sldId id="360" r:id="rId55"/>
    <p:sldId id="361" r:id="rId56"/>
    <p:sldId id="336" r:id="rId57"/>
    <p:sldId id="331" r:id="rId58"/>
    <p:sldId id="294" r:id="rId59"/>
    <p:sldId id="316" r:id="rId60"/>
    <p:sldId id="277" r:id="rId61"/>
    <p:sldId id="282" r:id="rId62"/>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695">
          <p15:clr>
            <a:srgbClr val="A4A3A4"/>
          </p15:clr>
        </p15:guide>
        <p15:guide id="2" pos="2986">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004F6C"/>
    <a:srgbClr val="10A3C8"/>
    <a:srgbClr val="CBC4BC"/>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259" autoAdjust="0"/>
    <p:restoredTop sz="94660"/>
  </p:normalViewPr>
  <p:slideViewPr>
    <p:cSldViewPr snapToGrid="0" snapToObjects="1">
      <p:cViewPr varScale="1">
        <p:scale>
          <a:sx n="145" d="100"/>
          <a:sy n="145" d="100"/>
        </p:scale>
        <p:origin x="534" y="126"/>
      </p:cViewPr>
      <p:guideLst>
        <p:guide orient="horz" pos="2695"/>
        <p:guide pos="2986"/>
      </p:guideLst>
    </p:cSldViewPr>
  </p:slideViewPr>
  <p:notesTextViewPr>
    <p:cViewPr>
      <p:scale>
        <a:sx n="100" d="100"/>
        <a:sy n="100" d="100"/>
      </p:scale>
      <p:origin x="0" y="0"/>
    </p:cViewPr>
  </p:notesTextViewPr>
  <p:sorterViewPr>
    <p:cViewPr>
      <p:scale>
        <a:sx n="128" d="100"/>
        <a:sy n="128" d="100"/>
      </p:scale>
      <p:origin x="0" y="-1692"/>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notesMaster" Target="notesMasters/notesMaster1.xml"/><Relationship Id="rId68"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61" Type="http://schemas.openxmlformats.org/officeDocument/2006/relationships/slide" Target="slides/slide57.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handoutMaster" Target="handoutMasters/handoutMaster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s>
</file>

<file path=ppt/drawings/_rels/vmlDrawing1.v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27.png"/><Relationship Id="rId18" Type="http://schemas.openxmlformats.org/officeDocument/2006/relationships/image" Target="../media/image32.png"/><Relationship Id="rId26" Type="http://schemas.openxmlformats.org/officeDocument/2006/relationships/image" Target="../media/image40.png"/><Relationship Id="rId3" Type="http://schemas.openxmlformats.org/officeDocument/2006/relationships/image" Target="../media/image17.png"/><Relationship Id="rId21" Type="http://schemas.openxmlformats.org/officeDocument/2006/relationships/image" Target="../media/image35.png"/><Relationship Id="rId7" Type="http://schemas.openxmlformats.org/officeDocument/2006/relationships/image" Target="../media/image21.png"/><Relationship Id="rId12" Type="http://schemas.openxmlformats.org/officeDocument/2006/relationships/image" Target="../media/image26.png"/><Relationship Id="rId17" Type="http://schemas.openxmlformats.org/officeDocument/2006/relationships/image" Target="../media/image31.png"/><Relationship Id="rId25" Type="http://schemas.openxmlformats.org/officeDocument/2006/relationships/image" Target="../media/image39.png"/><Relationship Id="rId2" Type="http://schemas.openxmlformats.org/officeDocument/2006/relationships/image" Target="../media/image16.png"/><Relationship Id="rId16" Type="http://schemas.openxmlformats.org/officeDocument/2006/relationships/image" Target="../media/image30.png"/><Relationship Id="rId20" Type="http://schemas.openxmlformats.org/officeDocument/2006/relationships/image" Target="../media/image34.png"/><Relationship Id="rId1" Type="http://schemas.openxmlformats.org/officeDocument/2006/relationships/image" Target="../media/image15.png"/><Relationship Id="rId6" Type="http://schemas.openxmlformats.org/officeDocument/2006/relationships/image" Target="../media/image20.png"/><Relationship Id="rId11" Type="http://schemas.openxmlformats.org/officeDocument/2006/relationships/image" Target="../media/image25.png"/><Relationship Id="rId24" Type="http://schemas.openxmlformats.org/officeDocument/2006/relationships/image" Target="../media/image38.png"/><Relationship Id="rId5" Type="http://schemas.openxmlformats.org/officeDocument/2006/relationships/image" Target="../media/image19.png"/><Relationship Id="rId15" Type="http://schemas.openxmlformats.org/officeDocument/2006/relationships/image" Target="../media/image29.png"/><Relationship Id="rId23" Type="http://schemas.openxmlformats.org/officeDocument/2006/relationships/image" Target="../media/image37.png"/><Relationship Id="rId10" Type="http://schemas.openxmlformats.org/officeDocument/2006/relationships/image" Target="../media/image24.png"/><Relationship Id="rId19" Type="http://schemas.openxmlformats.org/officeDocument/2006/relationships/image" Target="../media/image33.png"/><Relationship Id="rId4" Type="http://schemas.openxmlformats.org/officeDocument/2006/relationships/image" Target="../media/image18.png"/><Relationship Id="rId9" Type="http://schemas.openxmlformats.org/officeDocument/2006/relationships/image" Target="../media/image23.png"/><Relationship Id="rId14" Type="http://schemas.openxmlformats.org/officeDocument/2006/relationships/image" Target="../media/image28.png"/><Relationship Id="rId22" Type="http://schemas.openxmlformats.org/officeDocument/2006/relationships/image" Target="../media/image36.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CDF810F-1723-B848-9808-0E63EE6520B5}" type="datetimeFigureOut">
              <a:rPr lang="en-US" smtClean="0"/>
              <a:t>6/11/2019</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408BBFF-0899-274D-AF22-246015A93693}" type="slidenum">
              <a:rPr lang="en-US" smtClean="0"/>
              <a:t>‹#›</a:t>
            </a:fld>
            <a:endParaRPr lang="en-US" dirty="0"/>
          </a:p>
        </p:txBody>
      </p:sp>
    </p:spTree>
    <p:extLst>
      <p:ext uri="{BB962C8B-B14F-4D97-AF65-F5344CB8AC3E}">
        <p14:creationId xmlns:p14="http://schemas.microsoft.com/office/powerpoint/2010/main" val="158509939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46502BE-61ED-FA4E-8357-32503D915E70}" type="datetimeFigureOut">
              <a:rPr lang="en-US" smtClean="0"/>
              <a:t>6/11/2019</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6E03C41-BD70-F74E-BAEA-3C02EEBD1E84}" type="slidenum">
              <a:rPr lang="en-US" smtClean="0"/>
              <a:t>‹#›</a:t>
            </a:fld>
            <a:endParaRPr lang="en-US" dirty="0"/>
          </a:p>
        </p:txBody>
      </p:sp>
    </p:spTree>
    <p:extLst>
      <p:ext uri="{BB962C8B-B14F-4D97-AF65-F5344CB8AC3E}">
        <p14:creationId xmlns:p14="http://schemas.microsoft.com/office/powerpoint/2010/main" val="64115415"/>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6E03C41-BD70-F74E-BAEA-3C02EEBD1E84}" type="slidenum">
              <a:rPr lang="en-US" smtClean="0"/>
              <a:t>33</a:t>
            </a:fld>
            <a:endParaRPr lang="en-US" dirty="0"/>
          </a:p>
        </p:txBody>
      </p:sp>
    </p:spTree>
    <p:extLst>
      <p:ext uri="{BB962C8B-B14F-4D97-AF65-F5344CB8AC3E}">
        <p14:creationId xmlns:p14="http://schemas.microsoft.com/office/powerpoint/2010/main" val="105717280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_2 Lines">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57200" y="560672"/>
            <a:ext cx="6414420" cy="1160634"/>
          </a:xfrm>
          <a:ln>
            <a:noFill/>
          </a:ln>
        </p:spPr>
        <p:txBody>
          <a:bodyPr>
            <a:noAutofit/>
          </a:bodyPr>
          <a:lstStyle>
            <a:lvl1pPr algn="l">
              <a:defRPr sz="4800" b="1">
                <a:solidFill>
                  <a:schemeClr val="bg1"/>
                </a:solidFill>
                <a:latin typeface="Arial Black"/>
                <a:cs typeface="Arial Black"/>
              </a:defRPr>
            </a:lvl1pPr>
          </a:lstStyle>
          <a:p>
            <a:r>
              <a:rPr lang="en-US" dirty="0" smtClean="0"/>
              <a:t>Presentation title</a:t>
            </a:r>
            <a:br>
              <a:rPr lang="en-US" dirty="0" smtClean="0"/>
            </a:br>
            <a:endParaRPr lang="en-US" dirty="0"/>
          </a:p>
        </p:txBody>
      </p:sp>
      <p:sp>
        <p:nvSpPr>
          <p:cNvPr id="4" name="Footer Placeholder 3"/>
          <p:cNvSpPr>
            <a:spLocks noGrp="1"/>
          </p:cNvSpPr>
          <p:nvPr>
            <p:ph type="ftr" sz="quarter" idx="10"/>
          </p:nvPr>
        </p:nvSpPr>
        <p:spPr>
          <a:xfrm>
            <a:off x="457199" y="4645495"/>
            <a:ext cx="2895600" cy="273844"/>
          </a:xfrm>
          <a:prstGeom prst="rect">
            <a:avLst/>
          </a:prstGeom>
        </p:spPr>
        <p:txBody>
          <a:bodyPr/>
          <a:lstStyle>
            <a:lvl1pPr>
              <a:defRPr sz="1200">
                <a:solidFill>
                  <a:srgbClr val="00587E"/>
                </a:solidFill>
                <a:latin typeface="Arial Black"/>
                <a:cs typeface="Arial Black"/>
              </a:defRPr>
            </a:lvl1pPr>
          </a:lstStyle>
          <a:p>
            <a:endParaRPr lang="en-US" dirty="0"/>
          </a:p>
        </p:txBody>
      </p:sp>
      <p:pic>
        <p:nvPicPr>
          <p:cNvPr id="7" name="Picture 6" descr="L_BCH_RGB.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798" y="4568487"/>
            <a:ext cx="1147942" cy="350760"/>
          </a:xfrm>
          <a:prstGeom prst="rect">
            <a:avLst/>
          </a:prstGeom>
        </p:spPr>
      </p:pic>
      <p:pic>
        <p:nvPicPr>
          <p:cNvPr id="6" name="Picture 5" descr="BCH_Illustrations_RGB-06.jpg"/>
          <p:cNvPicPr>
            <a:picLocks noChangeAspect="1"/>
          </p:cNvPicPr>
          <p:nvPr userDrawn="1"/>
        </p:nvPicPr>
        <p:blipFill rotWithShape="1">
          <a:blip r:embed="rId3">
            <a:alphaModFix/>
            <a:extLst>
              <a:ext uri="{28A0092B-C50C-407E-A947-70E740481C1C}">
                <a14:useLocalDpi xmlns:a14="http://schemas.microsoft.com/office/drawing/2010/main" val="0"/>
              </a:ext>
            </a:extLst>
          </a:blip>
          <a:srcRect l="3755" t="20451" r="8483" b="33003"/>
          <a:stretch/>
        </p:blipFill>
        <p:spPr>
          <a:xfrm>
            <a:off x="0" y="1462727"/>
            <a:ext cx="9152884" cy="3040792"/>
          </a:xfrm>
          <a:prstGeom prst="rect">
            <a:avLst/>
          </a:prstGeom>
        </p:spPr>
      </p:pic>
    </p:spTree>
    <p:extLst>
      <p:ext uri="{BB962C8B-B14F-4D97-AF65-F5344CB8AC3E}">
        <p14:creationId xmlns:p14="http://schemas.microsoft.com/office/powerpoint/2010/main" val="2891402930"/>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py with Image Slide_Option 2">
    <p:spTree>
      <p:nvGrpSpPr>
        <p:cNvPr id="1" name=""/>
        <p:cNvGrpSpPr/>
        <p:nvPr/>
      </p:nvGrpSpPr>
      <p:grpSpPr>
        <a:xfrm>
          <a:off x="0" y="0"/>
          <a:ext cx="0" cy="0"/>
          <a:chOff x="0" y="0"/>
          <a:chExt cx="0" cy="0"/>
        </a:xfrm>
      </p:grpSpPr>
      <p:sp>
        <p:nvSpPr>
          <p:cNvPr id="3" name="Content Placeholder 2"/>
          <p:cNvSpPr>
            <a:spLocks noGrp="1"/>
          </p:cNvSpPr>
          <p:nvPr>
            <p:ph idx="1"/>
          </p:nvPr>
        </p:nvSpPr>
        <p:spPr>
          <a:xfrm>
            <a:off x="4566932" y="2280439"/>
            <a:ext cx="4148074" cy="2225041"/>
          </a:xfrm>
        </p:spPr>
        <p:txBody>
          <a:bodyPr/>
          <a:lstStyle>
            <a:lvl1pPr marL="0" indent="0">
              <a:buClr>
                <a:schemeClr val="bg2"/>
              </a:buClr>
              <a:buFont typeface="Courier New"/>
              <a:buNone/>
              <a:defRPr sz="1800">
                <a:solidFill>
                  <a:schemeClr val="accent5">
                    <a:lumMod val="50000"/>
                  </a:schemeClr>
                </a:solidFill>
                <a:latin typeface="Arial"/>
                <a:cs typeface="Arial"/>
              </a:defRPr>
            </a:lvl1pPr>
            <a:lvl2pPr marL="742950" indent="-285750">
              <a:buClr>
                <a:srgbClr val="10A3C8"/>
              </a:buClr>
              <a:buFont typeface="Courier New"/>
              <a:buChar char="o"/>
              <a:defRPr sz="1600">
                <a:solidFill>
                  <a:schemeClr val="accent5">
                    <a:lumMod val="50000"/>
                  </a:schemeClr>
                </a:solidFill>
                <a:latin typeface="Arial"/>
                <a:cs typeface="Arial"/>
              </a:defRPr>
            </a:lvl2pPr>
            <a:lvl3pPr marL="1143000" indent="-228600">
              <a:buClr>
                <a:srgbClr val="10A3C8"/>
              </a:buClr>
              <a:buFont typeface="Courier New"/>
              <a:buChar char="o"/>
              <a:defRPr sz="1600">
                <a:solidFill>
                  <a:schemeClr val="accent5">
                    <a:lumMod val="50000"/>
                  </a:schemeClr>
                </a:solidFill>
                <a:latin typeface="Arial"/>
                <a:cs typeface="Arial"/>
              </a:defRPr>
            </a:lvl3pPr>
            <a:lvl4pPr marL="1600200" indent="-228600">
              <a:buClr>
                <a:srgbClr val="10A3C8"/>
              </a:buClr>
              <a:buFont typeface="Courier New"/>
              <a:buChar char="o"/>
              <a:defRPr sz="1600">
                <a:solidFill>
                  <a:schemeClr val="accent5">
                    <a:lumMod val="50000"/>
                  </a:schemeClr>
                </a:solidFill>
                <a:latin typeface="Arial"/>
                <a:cs typeface="Arial"/>
              </a:defRPr>
            </a:lvl4pPr>
            <a:lvl5pPr marL="2057400" indent="-228600">
              <a:buClr>
                <a:srgbClr val="10A3C8"/>
              </a:buClr>
              <a:buFont typeface="Courier New"/>
              <a:buChar char="o"/>
              <a:defRPr sz="1600">
                <a:solidFill>
                  <a:schemeClr val="accent5">
                    <a:lumMod val="50000"/>
                  </a:schemeClr>
                </a:solidFill>
                <a:latin typeface="Arial"/>
                <a:cs typeface="Aria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itle 1"/>
          <p:cNvSpPr>
            <a:spLocks noGrp="1"/>
          </p:cNvSpPr>
          <p:nvPr>
            <p:ph type="ctrTitle" hasCustomPrompt="1"/>
          </p:nvPr>
        </p:nvSpPr>
        <p:spPr>
          <a:xfrm>
            <a:off x="457199" y="594688"/>
            <a:ext cx="8257807" cy="605462"/>
          </a:xfrm>
          <a:ln>
            <a:noFill/>
          </a:ln>
        </p:spPr>
        <p:txBody>
          <a:bodyPr>
            <a:noAutofit/>
          </a:bodyPr>
          <a:lstStyle>
            <a:lvl1pPr algn="l">
              <a:lnSpc>
                <a:spcPts val="2800"/>
              </a:lnSpc>
              <a:defRPr sz="2800" b="1">
                <a:solidFill>
                  <a:srgbClr val="004F6C"/>
                </a:solidFill>
                <a:latin typeface="Arial Black"/>
                <a:cs typeface="Arial Black"/>
              </a:defRPr>
            </a:lvl1pPr>
          </a:lstStyle>
          <a:p>
            <a:r>
              <a:rPr lang="en-US" dirty="0" smtClean="0"/>
              <a:t>Page header – copy with image</a:t>
            </a:r>
            <a:endParaRPr lang="en-US" dirty="0"/>
          </a:p>
        </p:txBody>
      </p:sp>
      <p:sp>
        <p:nvSpPr>
          <p:cNvPr id="12" name="Content Placeholder 2"/>
          <p:cNvSpPr>
            <a:spLocks noGrp="1"/>
          </p:cNvSpPr>
          <p:nvPr>
            <p:ph idx="10" hasCustomPrompt="1"/>
          </p:nvPr>
        </p:nvSpPr>
        <p:spPr>
          <a:xfrm>
            <a:off x="4566932" y="1666876"/>
            <a:ext cx="4148074" cy="613563"/>
          </a:xfrm>
        </p:spPr>
        <p:txBody>
          <a:bodyPr>
            <a:normAutofit/>
          </a:bodyPr>
          <a:lstStyle>
            <a:lvl1pPr marL="0" indent="0">
              <a:lnSpc>
                <a:spcPct val="110000"/>
              </a:lnSpc>
              <a:buClr>
                <a:schemeClr val="bg2"/>
              </a:buClr>
              <a:buFont typeface="Courier New"/>
              <a:buNone/>
              <a:defRPr sz="1800" baseline="0">
                <a:solidFill>
                  <a:srgbClr val="004F6C"/>
                </a:solidFill>
                <a:latin typeface="Arial Bold"/>
                <a:cs typeface="Arial Bold"/>
              </a:defRPr>
            </a:lvl1pPr>
            <a:lvl2pPr marL="742950" indent="-285750">
              <a:buClr>
                <a:schemeClr val="bg2"/>
              </a:buClr>
              <a:buFont typeface="Courier New"/>
              <a:buChar char="o"/>
              <a:defRPr sz="1600">
                <a:solidFill>
                  <a:schemeClr val="accent5">
                    <a:lumMod val="50000"/>
                  </a:schemeClr>
                </a:solidFill>
                <a:latin typeface="Arial"/>
                <a:cs typeface="Arial"/>
              </a:defRPr>
            </a:lvl2pPr>
            <a:lvl3pPr>
              <a:buClr>
                <a:schemeClr val="bg2"/>
              </a:buClr>
              <a:defRPr sz="1600">
                <a:solidFill>
                  <a:schemeClr val="accent5">
                    <a:lumMod val="50000"/>
                  </a:schemeClr>
                </a:solidFill>
                <a:latin typeface="Arial"/>
                <a:cs typeface="Arial"/>
              </a:defRPr>
            </a:lvl3pPr>
            <a:lvl4pPr>
              <a:buClr>
                <a:schemeClr val="bg2"/>
              </a:buClr>
              <a:defRPr sz="1600">
                <a:solidFill>
                  <a:schemeClr val="accent5">
                    <a:lumMod val="50000"/>
                  </a:schemeClr>
                </a:solidFill>
                <a:latin typeface="Arial"/>
                <a:cs typeface="Arial"/>
              </a:defRPr>
            </a:lvl4pPr>
            <a:lvl5pPr>
              <a:buClr>
                <a:schemeClr val="bg2"/>
              </a:buClr>
              <a:defRPr sz="1600">
                <a:solidFill>
                  <a:schemeClr val="accent5">
                    <a:lumMod val="50000"/>
                  </a:schemeClr>
                </a:solidFill>
                <a:latin typeface="Arial"/>
                <a:cs typeface="Arial"/>
              </a:defRPr>
            </a:lvl5pPr>
          </a:lstStyle>
          <a:p>
            <a:pPr lvl="0"/>
            <a:r>
              <a:rPr lang="en-US" dirty="0" smtClean="0"/>
              <a:t>Optional short description goes here </a:t>
            </a:r>
            <a:r>
              <a:rPr lang="en-US" dirty="0" err="1" smtClean="0"/>
              <a:t>enitas</a:t>
            </a:r>
            <a:r>
              <a:rPr lang="en-US" dirty="0" smtClean="0"/>
              <a:t> as sum </a:t>
            </a:r>
            <a:r>
              <a:rPr lang="en-US" dirty="0" err="1" smtClean="0"/>
              <a:t>ulpa</a:t>
            </a:r>
            <a:r>
              <a:rPr lang="en-US" dirty="0" smtClean="0"/>
              <a:t> </a:t>
            </a:r>
            <a:r>
              <a:rPr lang="en-US" dirty="0" err="1" smtClean="0"/>
              <a:t>es</a:t>
            </a:r>
            <a:r>
              <a:rPr lang="en-US" dirty="0" smtClean="0"/>
              <a:t> </a:t>
            </a:r>
            <a:r>
              <a:rPr lang="en-US" dirty="0" err="1" smtClean="0"/>
              <a:t>dolorem</a:t>
            </a:r>
            <a:r>
              <a:rPr lang="en-US" dirty="0" smtClean="0"/>
              <a:t>.</a:t>
            </a:r>
          </a:p>
        </p:txBody>
      </p:sp>
      <p:sp>
        <p:nvSpPr>
          <p:cNvPr id="5" name="Content Placeholder 2"/>
          <p:cNvSpPr>
            <a:spLocks noGrp="1"/>
          </p:cNvSpPr>
          <p:nvPr>
            <p:ph idx="11" hasCustomPrompt="1"/>
          </p:nvPr>
        </p:nvSpPr>
        <p:spPr>
          <a:xfrm>
            <a:off x="578805" y="1666876"/>
            <a:ext cx="3650337" cy="2838604"/>
          </a:xfrm>
        </p:spPr>
        <p:txBody>
          <a:bodyPr/>
          <a:lstStyle>
            <a:lvl1pPr marL="0" indent="0">
              <a:buClr>
                <a:schemeClr val="bg2"/>
              </a:buClr>
              <a:buFont typeface="Courier New"/>
              <a:buNone/>
              <a:defRPr sz="1800">
                <a:solidFill>
                  <a:schemeClr val="accent5">
                    <a:lumMod val="50000"/>
                  </a:schemeClr>
                </a:solidFill>
                <a:latin typeface="Arial"/>
                <a:cs typeface="Arial"/>
              </a:defRPr>
            </a:lvl1pPr>
            <a:lvl2pPr marL="742950" indent="-285750">
              <a:buClr>
                <a:schemeClr val="bg2"/>
              </a:buClr>
              <a:buFont typeface="Courier New"/>
              <a:buChar char="o"/>
              <a:defRPr sz="1600">
                <a:solidFill>
                  <a:schemeClr val="accent5">
                    <a:lumMod val="50000"/>
                  </a:schemeClr>
                </a:solidFill>
                <a:latin typeface="Arial"/>
                <a:cs typeface="Arial"/>
              </a:defRPr>
            </a:lvl2pPr>
            <a:lvl3pPr>
              <a:buClr>
                <a:schemeClr val="bg2"/>
              </a:buClr>
              <a:defRPr sz="1600">
                <a:solidFill>
                  <a:schemeClr val="accent5">
                    <a:lumMod val="50000"/>
                  </a:schemeClr>
                </a:solidFill>
                <a:latin typeface="Arial"/>
                <a:cs typeface="Arial"/>
              </a:defRPr>
            </a:lvl3pPr>
            <a:lvl4pPr>
              <a:buClr>
                <a:schemeClr val="bg2"/>
              </a:buClr>
              <a:defRPr sz="1600">
                <a:solidFill>
                  <a:schemeClr val="accent5">
                    <a:lumMod val="50000"/>
                  </a:schemeClr>
                </a:solidFill>
                <a:latin typeface="Arial"/>
                <a:cs typeface="Arial"/>
              </a:defRPr>
            </a:lvl4pPr>
            <a:lvl5pPr>
              <a:buClr>
                <a:schemeClr val="bg2"/>
              </a:buClr>
              <a:defRPr sz="1600">
                <a:solidFill>
                  <a:schemeClr val="accent5">
                    <a:lumMod val="50000"/>
                  </a:schemeClr>
                </a:solidFill>
                <a:latin typeface="Arial"/>
                <a:cs typeface="Arial"/>
              </a:defRPr>
            </a:lvl5pPr>
          </a:lstStyle>
          <a:p>
            <a:pPr lvl="0"/>
            <a:r>
              <a:rPr lang="en-US" dirty="0" smtClean="0"/>
              <a:t>Add image here.</a:t>
            </a:r>
            <a:endParaRPr lang="en-US" dirty="0"/>
          </a:p>
        </p:txBody>
      </p:sp>
      <p:sp>
        <p:nvSpPr>
          <p:cNvPr id="6" name="Content Placeholder 2"/>
          <p:cNvSpPr>
            <a:spLocks noGrp="1"/>
          </p:cNvSpPr>
          <p:nvPr>
            <p:ph idx="12" hasCustomPrompt="1"/>
          </p:nvPr>
        </p:nvSpPr>
        <p:spPr>
          <a:xfrm>
            <a:off x="457200" y="1145170"/>
            <a:ext cx="8257806" cy="387314"/>
          </a:xfrm>
        </p:spPr>
        <p:txBody>
          <a:bodyPr>
            <a:normAutofit/>
          </a:bodyPr>
          <a:lstStyle>
            <a:lvl1pPr marL="0" indent="0">
              <a:buClr>
                <a:schemeClr val="bg2"/>
              </a:buClr>
              <a:buFont typeface="Courier New"/>
              <a:buNone/>
              <a:defRPr sz="2000" baseline="0">
                <a:solidFill>
                  <a:srgbClr val="10A3C8"/>
                </a:solidFill>
                <a:latin typeface="Arial Bold"/>
                <a:cs typeface="Arial Bold"/>
              </a:defRPr>
            </a:lvl1pPr>
            <a:lvl2pPr marL="742950" indent="-285750">
              <a:buClr>
                <a:schemeClr val="bg2"/>
              </a:buClr>
              <a:buFont typeface="Courier New"/>
              <a:buChar char="o"/>
              <a:defRPr sz="1600">
                <a:solidFill>
                  <a:schemeClr val="accent5">
                    <a:lumMod val="50000"/>
                  </a:schemeClr>
                </a:solidFill>
                <a:latin typeface="Arial"/>
                <a:cs typeface="Arial"/>
              </a:defRPr>
            </a:lvl2pPr>
            <a:lvl3pPr>
              <a:buClr>
                <a:schemeClr val="bg2"/>
              </a:buClr>
              <a:defRPr sz="1600">
                <a:solidFill>
                  <a:schemeClr val="accent5">
                    <a:lumMod val="50000"/>
                  </a:schemeClr>
                </a:solidFill>
                <a:latin typeface="Arial"/>
                <a:cs typeface="Arial"/>
              </a:defRPr>
            </a:lvl3pPr>
            <a:lvl4pPr>
              <a:buClr>
                <a:schemeClr val="bg2"/>
              </a:buClr>
              <a:defRPr sz="1600">
                <a:solidFill>
                  <a:schemeClr val="accent5">
                    <a:lumMod val="50000"/>
                  </a:schemeClr>
                </a:solidFill>
                <a:latin typeface="Arial"/>
                <a:cs typeface="Arial"/>
              </a:defRPr>
            </a:lvl4pPr>
            <a:lvl5pPr>
              <a:buClr>
                <a:schemeClr val="bg2"/>
              </a:buClr>
              <a:defRPr sz="1600">
                <a:solidFill>
                  <a:schemeClr val="accent5">
                    <a:lumMod val="50000"/>
                  </a:schemeClr>
                </a:solidFill>
                <a:latin typeface="Arial"/>
                <a:cs typeface="Arial"/>
              </a:defRPr>
            </a:lvl5pPr>
          </a:lstStyle>
          <a:p>
            <a:pPr lvl="0"/>
            <a:r>
              <a:rPr lang="en-US" dirty="0" smtClean="0"/>
              <a:t>Sub-header text will go here</a:t>
            </a:r>
          </a:p>
        </p:txBody>
      </p:sp>
      <p:sp>
        <p:nvSpPr>
          <p:cNvPr id="2" name="Slide Number Placeholder 1"/>
          <p:cNvSpPr>
            <a:spLocks noGrp="1"/>
          </p:cNvSpPr>
          <p:nvPr>
            <p:ph type="sldNum" sz="quarter" idx="13"/>
          </p:nvPr>
        </p:nvSpPr>
        <p:spPr>
          <a:xfrm>
            <a:off x="457201" y="4651830"/>
            <a:ext cx="359229" cy="273844"/>
          </a:xfrm>
        </p:spPr>
        <p:txBody>
          <a:bodyPr/>
          <a:lstStyle/>
          <a:p>
            <a:fld id="{AD8BD5D9-82A3-C54E-9C5D-A96269961E0B}" type="slidenum">
              <a:rPr lang="en-US" smtClean="0"/>
              <a:pPr/>
              <a:t>‹#›</a:t>
            </a:fld>
            <a:endParaRPr lang="en-US" dirty="0"/>
          </a:p>
        </p:txBody>
      </p:sp>
      <p:pic>
        <p:nvPicPr>
          <p:cNvPr id="10" name="Picture 9" descr="L_BCH_RGB.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798" y="4568487"/>
            <a:ext cx="1147942" cy="350760"/>
          </a:xfrm>
          <a:prstGeom prst="rect">
            <a:avLst/>
          </a:prstGeom>
        </p:spPr>
      </p:pic>
    </p:spTree>
    <p:extLst>
      <p:ext uri="{BB962C8B-B14F-4D97-AF65-F5344CB8AC3E}">
        <p14:creationId xmlns:p14="http://schemas.microsoft.com/office/powerpoint/2010/main" val="42520246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Image Slide">
    <p:spTree>
      <p:nvGrpSpPr>
        <p:cNvPr id="1" name=""/>
        <p:cNvGrpSpPr/>
        <p:nvPr/>
      </p:nvGrpSpPr>
      <p:grpSpPr>
        <a:xfrm>
          <a:off x="0" y="0"/>
          <a:ext cx="0" cy="0"/>
          <a:chOff x="0" y="0"/>
          <a:chExt cx="0" cy="0"/>
        </a:xfrm>
      </p:grpSpPr>
      <p:sp>
        <p:nvSpPr>
          <p:cNvPr id="3" name="Picture Placeholder 2"/>
          <p:cNvSpPr>
            <a:spLocks noGrp="1"/>
          </p:cNvSpPr>
          <p:nvPr>
            <p:ph type="pic" sz="quarter" idx="13"/>
          </p:nvPr>
        </p:nvSpPr>
        <p:spPr>
          <a:xfrm>
            <a:off x="592318" y="1653268"/>
            <a:ext cx="8021017" cy="2875951"/>
          </a:xfrm>
        </p:spPr>
        <p:txBody>
          <a:bodyPr/>
          <a:lstStyle>
            <a:lvl1pPr marL="0" indent="0">
              <a:buNone/>
              <a:defRPr/>
            </a:lvl1pPr>
          </a:lstStyle>
          <a:p>
            <a:endParaRPr lang="en-US" dirty="0"/>
          </a:p>
        </p:txBody>
      </p:sp>
      <p:sp>
        <p:nvSpPr>
          <p:cNvPr id="7" name="Title 1"/>
          <p:cNvSpPr>
            <a:spLocks noGrp="1"/>
          </p:cNvSpPr>
          <p:nvPr>
            <p:ph type="ctrTitle" hasCustomPrompt="1"/>
          </p:nvPr>
        </p:nvSpPr>
        <p:spPr>
          <a:xfrm>
            <a:off x="457200" y="594688"/>
            <a:ext cx="8257806" cy="605462"/>
          </a:xfrm>
          <a:ln>
            <a:noFill/>
          </a:ln>
        </p:spPr>
        <p:txBody>
          <a:bodyPr>
            <a:noAutofit/>
          </a:bodyPr>
          <a:lstStyle>
            <a:lvl1pPr algn="l">
              <a:lnSpc>
                <a:spcPts val="2800"/>
              </a:lnSpc>
              <a:defRPr sz="2800" b="1">
                <a:solidFill>
                  <a:srgbClr val="004F6C"/>
                </a:solidFill>
                <a:latin typeface="Arial Black"/>
                <a:cs typeface="Arial Black"/>
              </a:defRPr>
            </a:lvl1pPr>
          </a:lstStyle>
          <a:p>
            <a:r>
              <a:rPr lang="en-US" dirty="0" smtClean="0"/>
              <a:t>Page header – title with image</a:t>
            </a:r>
            <a:endParaRPr lang="en-US" dirty="0"/>
          </a:p>
        </p:txBody>
      </p:sp>
      <p:sp>
        <p:nvSpPr>
          <p:cNvPr id="6" name="Content Placeholder 2"/>
          <p:cNvSpPr>
            <a:spLocks noGrp="1"/>
          </p:cNvSpPr>
          <p:nvPr>
            <p:ph idx="12" hasCustomPrompt="1"/>
          </p:nvPr>
        </p:nvSpPr>
        <p:spPr>
          <a:xfrm>
            <a:off x="457200" y="1145170"/>
            <a:ext cx="8257806" cy="387314"/>
          </a:xfrm>
        </p:spPr>
        <p:txBody>
          <a:bodyPr>
            <a:normAutofit/>
          </a:bodyPr>
          <a:lstStyle>
            <a:lvl1pPr marL="0" indent="0">
              <a:buClr>
                <a:schemeClr val="bg2"/>
              </a:buClr>
              <a:buFont typeface="Courier New"/>
              <a:buNone/>
              <a:defRPr sz="2000" baseline="0">
                <a:solidFill>
                  <a:srgbClr val="10A3C8"/>
                </a:solidFill>
                <a:latin typeface="Arial Bold"/>
                <a:cs typeface="Arial Bold"/>
              </a:defRPr>
            </a:lvl1pPr>
            <a:lvl2pPr marL="742950" indent="-285750">
              <a:buClr>
                <a:schemeClr val="bg2"/>
              </a:buClr>
              <a:buFont typeface="Courier New"/>
              <a:buChar char="o"/>
              <a:defRPr sz="1600">
                <a:solidFill>
                  <a:schemeClr val="accent5">
                    <a:lumMod val="50000"/>
                  </a:schemeClr>
                </a:solidFill>
                <a:latin typeface="Arial"/>
                <a:cs typeface="Arial"/>
              </a:defRPr>
            </a:lvl2pPr>
            <a:lvl3pPr>
              <a:buClr>
                <a:schemeClr val="bg2"/>
              </a:buClr>
              <a:defRPr sz="1600">
                <a:solidFill>
                  <a:schemeClr val="accent5">
                    <a:lumMod val="50000"/>
                  </a:schemeClr>
                </a:solidFill>
                <a:latin typeface="Arial"/>
                <a:cs typeface="Arial"/>
              </a:defRPr>
            </a:lvl3pPr>
            <a:lvl4pPr>
              <a:buClr>
                <a:schemeClr val="bg2"/>
              </a:buClr>
              <a:defRPr sz="1600">
                <a:solidFill>
                  <a:schemeClr val="accent5">
                    <a:lumMod val="50000"/>
                  </a:schemeClr>
                </a:solidFill>
                <a:latin typeface="Arial"/>
                <a:cs typeface="Arial"/>
              </a:defRPr>
            </a:lvl4pPr>
            <a:lvl5pPr>
              <a:buClr>
                <a:schemeClr val="bg2"/>
              </a:buClr>
              <a:defRPr sz="1600">
                <a:solidFill>
                  <a:schemeClr val="accent5">
                    <a:lumMod val="50000"/>
                  </a:schemeClr>
                </a:solidFill>
                <a:latin typeface="Arial"/>
                <a:cs typeface="Arial"/>
              </a:defRPr>
            </a:lvl5pPr>
          </a:lstStyle>
          <a:p>
            <a:pPr lvl="0"/>
            <a:r>
              <a:rPr lang="en-US" dirty="0" smtClean="0"/>
              <a:t>Optional short description goes here </a:t>
            </a:r>
            <a:r>
              <a:rPr lang="en-US" dirty="0" err="1" smtClean="0"/>
              <a:t>enitas</a:t>
            </a:r>
            <a:r>
              <a:rPr lang="en-US" dirty="0" smtClean="0"/>
              <a:t> as sum </a:t>
            </a:r>
            <a:r>
              <a:rPr lang="en-US" dirty="0" err="1" smtClean="0"/>
              <a:t>ulpa</a:t>
            </a:r>
            <a:r>
              <a:rPr lang="en-US" dirty="0" smtClean="0"/>
              <a:t> </a:t>
            </a:r>
            <a:r>
              <a:rPr lang="en-US" dirty="0" err="1" smtClean="0"/>
              <a:t>es</a:t>
            </a:r>
            <a:r>
              <a:rPr lang="en-US" dirty="0" smtClean="0"/>
              <a:t> eta.</a:t>
            </a:r>
          </a:p>
        </p:txBody>
      </p:sp>
      <p:sp>
        <p:nvSpPr>
          <p:cNvPr id="2" name="Slide Number Placeholder 1"/>
          <p:cNvSpPr>
            <a:spLocks noGrp="1"/>
          </p:cNvSpPr>
          <p:nvPr>
            <p:ph type="sldNum" sz="quarter" idx="14"/>
          </p:nvPr>
        </p:nvSpPr>
        <p:spPr>
          <a:xfrm>
            <a:off x="457201" y="4656593"/>
            <a:ext cx="359229" cy="273844"/>
          </a:xfrm>
        </p:spPr>
        <p:txBody>
          <a:bodyPr/>
          <a:lstStyle/>
          <a:p>
            <a:fld id="{AD8BD5D9-82A3-C54E-9C5D-A96269961E0B}" type="slidenum">
              <a:rPr lang="en-US" smtClean="0"/>
              <a:pPr/>
              <a:t>‹#›</a:t>
            </a:fld>
            <a:endParaRPr lang="en-US" dirty="0"/>
          </a:p>
        </p:txBody>
      </p:sp>
      <p:pic>
        <p:nvPicPr>
          <p:cNvPr id="9" name="Picture 8" descr="L_BCH_RGB.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798" y="4568487"/>
            <a:ext cx="1147942" cy="350760"/>
          </a:xfrm>
          <a:prstGeom prst="rect">
            <a:avLst/>
          </a:prstGeom>
        </p:spPr>
      </p:pic>
    </p:spTree>
    <p:extLst>
      <p:ext uri="{BB962C8B-B14F-4D97-AF65-F5344CB8AC3E}">
        <p14:creationId xmlns:p14="http://schemas.microsoft.com/office/powerpoint/2010/main" val="190019287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py wtih Chart Slide">
    <p:spTree>
      <p:nvGrpSpPr>
        <p:cNvPr id="1" name=""/>
        <p:cNvGrpSpPr/>
        <p:nvPr/>
      </p:nvGrpSpPr>
      <p:grpSpPr>
        <a:xfrm>
          <a:off x="0" y="0"/>
          <a:ext cx="0" cy="0"/>
          <a:chOff x="0" y="0"/>
          <a:chExt cx="0" cy="0"/>
        </a:xfrm>
      </p:grpSpPr>
      <p:sp>
        <p:nvSpPr>
          <p:cNvPr id="4" name="Chart Placeholder 3"/>
          <p:cNvSpPr>
            <a:spLocks noGrp="1"/>
          </p:cNvSpPr>
          <p:nvPr>
            <p:ph type="chart" sz="quarter" idx="13"/>
          </p:nvPr>
        </p:nvSpPr>
        <p:spPr>
          <a:xfrm>
            <a:off x="588509" y="1679973"/>
            <a:ext cx="3649662" cy="2715134"/>
          </a:xfrm>
        </p:spPr>
        <p:txBody>
          <a:bodyPr/>
          <a:lstStyle>
            <a:lvl1pPr marL="0" indent="0">
              <a:buNone/>
              <a:defRPr/>
            </a:lvl1pPr>
          </a:lstStyle>
          <a:p>
            <a:endParaRPr lang="en-US" dirty="0"/>
          </a:p>
        </p:txBody>
      </p:sp>
      <p:sp>
        <p:nvSpPr>
          <p:cNvPr id="3" name="Content Placeholder 2"/>
          <p:cNvSpPr>
            <a:spLocks noGrp="1"/>
          </p:cNvSpPr>
          <p:nvPr>
            <p:ph idx="1"/>
          </p:nvPr>
        </p:nvSpPr>
        <p:spPr>
          <a:xfrm>
            <a:off x="4566932" y="2294046"/>
            <a:ext cx="4148074" cy="2101061"/>
          </a:xfrm>
        </p:spPr>
        <p:txBody>
          <a:bodyPr/>
          <a:lstStyle>
            <a:lvl1pPr marL="0" indent="0">
              <a:buClr>
                <a:schemeClr val="bg2"/>
              </a:buClr>
              <a:buFont typeface="Courier New"/>
              <a:buNone/>
              <a:defRPr sz="1800">
                <a:solidFill>
                  <a:schemeClr val="accent5">
                    <a:lumMod val="50000"/>
                  </a:schemeClr>
                </a:solidFill>
                <a:latin typeface="Arial"/>
                <a:cs typeface="Arial"/>
              </a:defRPr>
            </a:lvl1pPr>
            <a:lvl2pPr marL="742950" indent="-285750">
              <a:buClr>
                <a:srgbClr val="10A3C8"/>
              </a:buClr>
              <a:buFont typeface="Courier New"/>
              <a:buChar char="o"/>
              <a:defRPr sz="1600">
                <a:solidFill>
                  <a:schemeClr val="accent5">
                    <a:lumMod val="50000"/>
                  </a:schemeClr>
                </a:solidFill>
                <a:latin typeface="Arial"/>
                <a:cs typeface="Arial"/>
              </a:defRPr>
            </a:lvl2pPr>
            <a:lvl3pPr marL="1143000" indent="-228600">
              <a:buClr>
                <a:srgbClr val="10A3C8"/>
              </a:buClr>
              <a:buFont typeface="Courier New"/>
              <a:buChar char="o"/>
              <a:defRPr sz="1600">
                <a:solidFill>
                  <a:schemeClr val="accent5">
                    <a:lumMod val="50000"/>
                  </a:schemeClr>
                </a:solidFill>
                <a:latin typeface="Arial"/>
                <a:cs typeface="Arial"/>
              </a:defRPr>
            </a:lvl3pPr>
            <a:lvl4pPr marL="1600200" indent="-228600">
              <a:buClr>
                <a:srgbClr val="10A3C8"/>
              </a:buClr>
              <a:buFont typeface="Courier New"/>
              <a:buChar char="o"/>
              <a:defRPr sz="1600">
                <a:solidFill>
                  <a:schemeClr val="accent5">
                    <a:lumMod val="50000"/>
                  </a:schemeClr>
                </a:solidFill>
                <a:latin typeface="Arial"/>
                <a:cs typeface="Arial"/>
              </a:defRPr>
            </a:lvl4pPr>
            <a:lvl5pPr marL="2057400" indent="-228600">
              <a:buClr>
                <a:srgbClr val="10A3C8"/>
              </a:buClr>
              <a:buFont typeface="Courier New"/>
              <a:buChar char="o"/>
              <a:defRPr sz="1600">
                <a:solidFill>
                  <a:schemeClr val="accent5">
                    <a:lumMod val="50000"/>
                  </a:schemeClr>
                </a:solidFill>
                <a:latin typeface="Arial"/>
                <a:cs typeface="Aria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itle 1"/>
          <p:cNvSpPr>
            <a:spLocks noGrp="1"/>
          </p:cNvSpPr>
          <p:nvPr>
            <p:ph type="ctrTitle" hasCustomPrompt="1"/>
          </p:nvPr>
        </p:nvSpPr>
        <p:spPr>
          <a:xfrm>
            <a:off x="457199" y="594688"/>
            <a:ext cx="8257807" cy="605462"/>
          </a:xfrm>
          <a:ln>
            <a:noFill/>
          </a:ln>
        </p:spPr>
        <p:txBody>
          <a:bodyPr>
            <a:noAutofit/>
          </a:bodyPr>
          <a:lstStyle>
            <a:lvl1pPr algn="l">
              <a:lnSpc>
                <a:spcPts val="2800"/>
              </a:lnSpc>
              <a:defRPr sz="2800" b="1">
                <a:solidFill>
                  <a:srgbClr val="004F6C"/>
                </a:solidFill>
                <a:latin typeface="Arial Black"/>
                <a:cs typeface="Arial Black"/>
              </a:defRPr>
            </a:lvl1pPr>
          </a:lstStyle>
          <a:p>
            <a:r>
              <a:rPr lang="en-US" dirty="0" smtClean="0"/>
              <a:t>Page header – copy with chart</a:t>
            </a:r>
            <a:endParaRPr lang="en-US" dirty="0"/>
          </a:p>
        </p:txBody>
      </p:sp>
      <p:sp>
        <p:nvSpPr>
          <p:cNvPr id="12" name="Content Placeholder 2"/>
          <p:cNvSpPr>
            <a:spLocks noGrp="1"/>
          </p:cNvSpPr>
          <p:nvPr>
            <p:ph idx="10" hasCustomPrompt="1"/>
          </p:nvPr>
        </p:nvSpPr>
        <p:spPr>
          <a:xfrm>
            <a:off x="4566932" y="1680482"/>
            <a:ext cx="4148074" cy="613563"/>
          </a:xfrm>
        </p:spPr>
        <p:txBody>
          <a:bodyPr>
            <a:normAutofit/>
          </a:bodyPr>
          <a:lstStyle>
            <a:lvl1pPr marL="0" indent="0">
              <a:lnSpc>
                <a:spcPct val="110000"/>
              </a:lnSpc>
              <a:buClr>
                <a:schemeClr val="bg2"/>
              </a:buClr>
              <a:buFont typeface="Courier New"/>
              <a:buNone/>
              <a:defRPr sz="1800" baseline="0">
                <a:solidFill>
                  <a:srgbClr val="004F6C"/>
                </a:solidFill>
                <a:latin typeface="Arial Bold"/>
                <a:cs typeface="Arial Bold"/>
              </a:defRPr>
            </a:lvl1pPr>
            <a:lvl2pPr marL="742950" indent="-285750">
              <a:buClr>
                <a:schemeClr val="bg2"/>
              </a:buClr>
              <a:buFont typeface="Courier New"/>
              <a:buChar char="o"/>
              <a:defRPr sz="1600">
                <a:solidFill>
                  <a:schemeClr val="accent5">
                    <a:lumMod val="50000"/>
                  </a:schemeClr>
                </a:solidFill>
                <a:latin typeface="Arial"/>
                <a:cs typeface="Arial"/>
              </a:defRPr>
            </a:lvl2pPr>
            <a:lvl3pPr>
              <a:buClr>
                <a:schemeClr val="bg2"/>
              </a:buClr>
              <a:defRPr sz="1600">
                <a:solidFill>
                  <a:schemeClr val="accent5">
                    <a:lumMod val="50000"/>
                  </a:schemeClr>
                </a:solidFill>
                <a:latin typeface="Arial"/>
                <a:cs typeface="Arial"/>
              </a:defRPr>
            </a:lvl3pPr>
            <a:lvl4pPr>
              <a:buClr>
                <a:schemeClr val="bg2"/>
              </a:buClr>
              <a:defRPr sz="1600">
                <a:solidFill>
                  <a:schemeClr val="accent5">
                    <a:lumMod val="50000"/>
                  </a:schemeClr>
                </a:solidFill>
                <a:latin typeface="Arial"/>
                <a:cs typeface="Arial"/>
              </a:defRPr>
            </a:lvl4pPr>
            <a:lvl5pPr>
              <a:buClr>
                <a:schemeClr val="bg2"/>
              </a:buClr>
              <a:defRPr sz="1600">
                <a:solidFill>
                  <a:schemeClr val="accent5">
                    <a:lumMod val="50000"/>
                  </a:schemeClr>
                </a:solidFill>
                <a:latin typeface="Arial"/>
                <a:cs typeface="Arial"/>
              </a:defRPr>
            </a:lvl5pPr>
          </a:lstStyle>
          <a:p>
            <a:pPr lvl="0"/>
            <a:r>
              <a:rPr lang="en-US" dirty="0" smtClean="0"/>
              <a:t>Optional short description goes here </a:t>
            </a:r>
            <a:r>
              <a:rPr lang="en-US" dirty="0" err="1" smtClean="0"/>
              <a:t>enitas</a:t>
            </a:r>
            <a:r>
              <a:rPr lang="en-US" dirty="0" smtClean="0"/>
              <a:t> as sum </a:t>
            </a:r>
            <a:r>
              <a:rPr lang="en-US" dirty="0" err="1" smtClean="0"/>
              <a:t>ulpa</a:t>
            </a:r>
            <a:r>
              <a:rPr lang="en-US" dirty="0" smtClean="0"/>
              <a:t> </a:t>
            </a:r>
            <a:r>
              <a:rPr lang="en-US" dirty="0" err="1" smtClean="0"/>
              <a:t>es</a:t>
            </a:r>
            <a:r>
              <a:rPr lang="en-US" dirty="0" smtClean="0"/>
              <a:t> </a:t>
            </a:r>
            <a:r>
              <a:rPr lang="en-US" dirty="0" err="1" smtClean="0"/>
              <a:t>dolorem</a:t>
            </a:r>
            <a:r>
              <a:rPr lang="en-US" dirty="0" smtClean="0"/>
              <a:t>.</a:t>
            </a:r>
          </a:p>
        </p:txBody>
      </p:sp>
      <p:sp>
        <p:nvSpPr>
          <p:cNvPr id="6" name="Content Placeholder 2"/>
          <p:cNvSpPr>
            <a:spLocks noGrp="1"/>
          </p:cNvSpPr>
          <p:nvPr>
            <p:ph idx="12" hasCustomPrompt="1"/>
          </p:nvPr>
        </p:nvSpPr>
        <p:spPr>
          <a:xfrm>
            <a:off x="457200" y="1145170"/>
            <a:ext cx="8257806" cy="387314"/>
          </a:xfrm>
        </p:spPr>
        <p:txBody>
          <a:bodyPr>
            <a:normAutofit/>
          </a:bodyPr>
          <a:lstStyle>
            <a:lvl1pPr marL="0" indent="0">
              <a:buClr>
                <a:schemeClr val="bg2"/>
              </a:buClr>
              <a:buFont typeface="Courier New"/>
              <a:buNone/>
              <a:defRPr sz="2000" baseline="0">
                <a:solidFill>
                  <a:srgbClr val="10A3C8"/>
                </a:solidFill>
                <a:latin typeface="Arial Bold"/>
                <a:cs typeface="Arial Bold"/>
              </a:defRPr>
            </a:lvl1pPr>
            <a:lvl2pPr marL="742950" indent="-285750">
              <a:buClr>
                <a:schemeClr val="bg2"/>
              </a:buClr>
              <a:buFont typeface="Courier New"/>
              <a:buChar char="o"/>
              <a:defRPr sz="1600">
                <a:solidFill>
                  <a:schemeClr val="accent5">
                    <a:lumMod val="50000"/>
                  </a:schemeClr>
                </a:solidFill>
                <a:latin typeface="Arial"/>
                <a:cs typeface="Arial"/>
              </a:defRPr>
            </a:lvl2pPr>
            <a:lvl3pPr>
              <a:buClr>
                <a:schemeClr val="bg2"/>
              </a:buClr>
              <a:defRPr sz="1600">
                <a:solidFill>
                  <a:schemeClr val="accent5">
                    <a:lumMod val="50000"/>
                  </a:schemeClr>
                </a:solidFill>
                <a:latin typeface="Arial"/>
                <a:cs typeface="Arial"/>
              </a:defRPr>
            </a:lvl3pPr>
            <a:lvl4pPr>
              <a:buClr>
                <a:schemeClr val="bg2"/>
              </a:buClr>
              <a:defRPr sz="1600">
                <a:solidFill>
                  <a:schemeClr val="accent5">
                    <a:lumMod val="50000"/>
                  </a:schemeClr>
                </a:solidFill>
                <a:latin typeface="Arial"/>
                <a:cs typeface="Arial"/>
              </a:defRPr>
            </a:lvl4pPr>
            <a:lvl5pPr>
              <a:buClr>
                <a:schemeClr val="bg2"/>
              </a:buClr>
              <a:defRPr sz="1600">
                <a:solidFill>
                  <a:schemeClr val="accent5">
                    <a:lumMod val="50000"/>
                  </a:schemeClr>
                </a:solidFill>
                <a:latin typeface="Arial"/>
                <a:cs typeface="Arial"/>
              </a:defRPr>
            </a:lvl5pPr>
          </a:lstStyle>
          <a:p>
            <a:pPr lvl="0"/>
            <a:r>
              <a:rPr lang="en-US" dirty="0" smtClean="0"/>
              <a:t>Sub-header text will go here</a:t>
            </a:r>
          </a:p>
        </p:txBody>
      </p:sp>
      <p:sp>
        <p:nvSpPr>
          <p:cNvPr id="2" name="Slide Number Placeholder 1"/>
          <p:cNvSpPr>
            <a:spLocks noGrp="1"/>
          </p:cNvSpPr>
          <p:nvPr>
            <p:ph type="sldNum" sz="quarter" idx="14"/>
          </p:nvPr>
        </p:nvSpPr>
        <p:spPr>
          <a:xfrm>
            <a:off x="457201" y="4651830"/>
            <a:ext cx="359229" cy="273844"/>
          </a:xfrm>
        </p:spPr>
        <p:txBody>
          <a:bodyPr/>
          <a:lstStyle/>
          <a:p>
            <a:fld id="{AD8BD5D9-82A3-C54E-9C5D-A96269961E0B}" type="slidenum">
              <a:rPr lang="en-US" smtClean="0"/>
              <a:pPr/>
              <a:t>‹#›</a:t>
            </a:fld>
            <a:endParaRPr lang="en-US" dirty="0"/>
          </a:p>
        </p:txBody>
      </p:sp>
      <p:pic>
        <p:nvPicPr>
          <p:cNvPr id="10" name="Picture 9" descr="L_BCH_RGB.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798" y="4568487"/>
            <a:ext cx="1147942" cy="350760"/>
          </a:xfrm>
          <a:prstGeom prst="rect">
            <a:avLst/>
          </a:prstGeom>
        </p:spPr>
      </p:pic>
    </p:spTree>
    <p:extLst>
      <p:ext uri="{BB962C8B-B14F-4D97-AF65-F5344CB8AC3E}">
        <p14:creationId xmlns:p14="http://schemas.microsoft.com/office/powerpoint/2010/main" val="336766743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hart Slide">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457200" y="594688"/>
            <a:ext cx="8257806" cy="605462"/>
          </a:xfrm>
          <a:ln>
            <a:noFill/>
          </a:ln>
        </p:spPr>
        <p:txBody>
          <a:bodyPr>
            <a:noAutofit/>
          </a:bodyPr>
          <a:lstStyle>
            <a:lvl1pPr algn="l">
              <a:lnSpc>
                <a:spcPts val="2800"/>
              </a:lnSpc>
              <a:defRPr sz="2800" b="1" baseline="0">
                <a:solidFill>
                  <a:srgbClr val="004F6C"/>
                </a:solidFill>
                <a:latin typeface="Arial Black"/>
                <a:cs typeface="Arial Black"/>
              </a:defRPr>
            </a:lvl1pPr>
          </a:lstStyle>
          <a:p>
            <a:r>
              <a:rPr lang="en-US" dirty="0" smtClean="0"/>
              <a:t>Page header – title with chart</a:t>
            </a:r>
            <a:endParaRPr lang="en-US" dirty="0"/>
          </a:p>
        </p:txBody>
      </p:sp>
      <p:sp>
        <p:nvSpPr>
          <p:cNvPr id="6" name="Content Placeholder 2"/>
          <p:cNvSpPr>
            <a:spLocks noGrp="1"/>
          </p:cNvSpPr>
          <p:nvPr>
            <p:ph idx="12" hasCustomPrompt="1"/>
          </p:nvPr>
        </p:nvSpPr>
        <p:spPr>
          <a:xfrm>
            <a:off x="457200" y="1145170"/>
            <a:ext cx="8257806" cy="387314"/>
          </a:xfrm>
        </p:spPr>
        <p:txBody>
          <a:bodyPr>
            <a:normAutofit/>
          </a:bodyPr>
          <a:lstStyle>
            <a:lvl1pPr marL="0" indent="0">
              <a:buClr>
                <a:schemeClr val="bg2"/>
              </a:buClr>
              <a:buFont typeface="Courier New"/>
              <a:buNone/>
              <a:defRPr sz="2000" baseline="0">
                <a:solidFill>
                  <a:srgbClr val="10A3C8"/>
                </a:solidFill>
                <a:latin typeface="Arial Bold"/>
                <a:cs typeface="Arial Bold"/>
              </a:defRPr>
            </a:lvl1pPr>
            <a:lvl2pPr marL="742950" indent="-285750">
              <a:buClr>
                <a:schemeClr val="bg2"/>
              </a:buClr>
              <a:buFont typeface="Courier New"/>
              <a:buChar char="o"/>
              <a:defRPr sz="1600">
                <a:solidFill>
                  <a:schemeClr val="accent5">
                    <a:lumMod val="50000"/>
                  </a:schemeClr>
                </a:solidFill>
                <a:latin typeface="Arial"/>
                <a:cs typeface="Arial"/>
              </a:defRPr>
            </a:lvl2pPr>
            <a:lvl3pPr>
              <a:buClr>
                <a:schemeClr val="bg2"/>
              </a:buClr>
              <a:defRPr sz="1600">
                <a:solidFill>
                  <a:schemeClr val="accent5">
                    <a:lumMod val="50000"/>
                  </a:schemeClr>
                </a:solidFill>
                <a:latin typeface="Arial"/>
                <a:cs typeface="Arial"/>
              </a:defRPr>
            </a:lvl3pPr>
            <a:lvl4pPr>
              <a:buClr>
                <a:schemeClr val="bg2"/>
              </a:buClr>
              <a:defRPr sz="1600">
                <a:solidFill>
                  <a:schemeClr val="accent5">
                    <a:lumMod val="50000"/>
                  </a:schemeClr>
                </a:solidFill>
                <a:latin typeface="Arial"/>
                <a:cs typeface="Arial"/>
              </a:defRPr>
            </a:lvl4pPr>
            <a:lvl5pPr>
              <a:buClr>
                <a:schemeClr val="bg2"/>
              </a:buClr>
              <a:defRPr sz="1600">
                <a:solidFill>
                  <a:schemeClr val="accent5">
                    <a:lumMod val="50000"/>
                  </a:schemeClr>
                </a:solidFill>
                <a:latin typeface="Arial"/>
                <a:cs typeface="Arial"/>
              </a:defRPr>
            </a:lvl5pPr>
          </a:lstStyle>
          <a:p>
            <a:pPr lvl="0"/>
            <a:r>
              <a:rPr lang="en-US" dirty="0" smtClean="0"/>
              <a:t>Optional short description goes here </a:t>
            </a:r>
            <a:r>
              <a:rPr lang="en-US" dirty="0" err="1" smtClean="0"/>
              <a:t>enitas</a:t>
            </a:r>
            <a:r>
              <a:rPr lang="en-US" dirty="0" smtClean="0"/>
              <a:t> as sum </a:t>
            </a:r>
            <a:r>
              <a:rPr lang="en-US" dirty="0" err="1" smtClean="0"/>
              <a:t>ulpa</a:t>
            </a:r>
            <a:r>
              <a:rPr lang="en-US" dirty="0" smtClean="0"/>
              <a:t> </a:t>
            </a:r>
            <a:r>
              <a:rPr lang="en-US" dirty="0" err="1" smtClean="0"/>
              <a:t>es</a:t>
            </a:r>
            <a:r>
              <a:rPr lang="en-US" dirty="0" smtClean="0"/>
              <a:t> eta.</a:t>
            </a:r>
          </a:p>
        </p:txBody>
      </p:sp>
      <p:sp>
        <p:nvSpPr>
          <p:cNvPr id="8" name="Chart Placeholder 7"/>
          <p:cNvSpPr>
            <a:spLocks noGrp="1"/>
          </p:cNvSpPr>
          <p:nvPr>
            <p:ph type="chart" sz="quarter" idx="13"/>
          </p:nvPr>
        </p:nvSpPr>
        <p:spPr>
          <a:xfrm>
            <a:off x="592317" y="1694089"/>
            <a:ext cx="7947038" cy="2660196"/>
          </a:xfrm>
        </p:spPr>
        <p:txBody>
          <a:bodyPr>
            <a:normAutofit/>
          </a:bodyPr>
          <a:lstStyle>
            <a:lvl1pPr marL="0" indent="0">
              <a:buNone/>
              <a:defRPr sz="1800"/>
            </a:lvl1pPr>
          </a:lstStyle>
          <a:p>
            <a:endParaRPr lang="en-US" dirty="0"/>
          </a:p>
        </p:txBody>
      </p:sp>
      <p:sp>
        <p:nvSpPr>
          <p:cNvPr id="2" name="Slide Number Placeholder 1"/>
          <p:cNvSpPr>
            <a:spLocks noGrp="1"/>
          </p:cNvSpPr>
          <p:nvPr>
            <p:ph type="sldNum" sz="quarter" idx="14"/>
          </p:nvPr>
        </p:nvSpPr>
        <p:spPr>
          <a:xfrm>
            <a:off x="457201" y="4651830"/>
            <a:ext cx="359229" cy="273844"/>
          </a:xfrm>
        </p:spPr>
        <p:txBody>
          <a:bodyPr/>
          <a:lstStyle/>
          <a:p>
            <a:fld id="{AD8BD5D9-82A3-C54E-9C5D-A96269961E0B}" type="slidenum">
              <a:rPr lang="en-US" smtClean="0"/>
              <a:pPr/>
              <a:t>‹#›</a:t>
            </a:fld>
            <a:endParaRPr lang="en-US" dirty="0"/>
          </a:p>
        </p:txBody>
      </p:sp>
      <p:pic>
        <p:nvPicPr>
          <p:cNvPr id="9" name="Picture 8" descr="L_BCH_RGB.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798" y="4568487"/>
            <a:ext cx="1147942" cy="350760"/>
          </a:xfrm>
          <a:prstGeom prst="rect">
            <a:avLst/>
          </a:prstGeom>
        </p:spPr>
      </p:pic>
    </p:spTree>
    <p:extLst>
      <p:ext uri="{BB962C8B-B14F-4D97-AF65-F5344CB8AC3E}">
        <p14:creationId xmlns:p14="http://schemas.microsoft.com/office/powerpoint/2010/main" val="264884776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able Slide">
    <p:spTree>
      <p:nvGrpSpPr>
        <p:cNvPr id="1" name=""/>
        <p:cNvGrpSpPr/>
        <p:nvPr/>
      </p:nvGrpSpPr>
      <p:grpSpPr>
        <a:xfrm>
          <a:off x="0" y="0"/>
          <a:ext cx="0" cy="0"/>
          <a:chOff x="0" y="0"/>
          <a:chExt cx="0" cy="0"/>
        </a:xfrm>
      </p:grpSpPr>
      <p:sp>
        <p:nvSpPr>
          <p:cNvPr id="6" name="Content Placeholder 2"/>
          <p:cNvSpPr>
            <a:spLocks noGrp="1"/>
          </p:cNvSpPr>
          <p:nvPr>
            <p:ph idx="12" hasCustomPrompt="1"/>
          </p:nvPr>
        </p:nvSpPr>
        <p:spPr>
          <a:xfrm>
            <a:off x="457200" y="1145170"/>
            <a:ext cx="8257806" cy="387314"/>
          </a:xfrm>
        </p:spPr>
        <p:txBody>
          <a:bodyPr>
            <a:normAutofit/>
          </a:bodyPr>
          <a:lstStyle>
            <a:lvl1pPr marL="0" indent="0">
              <a:buClr>
                <a:schemeClr val="bg2"/>
              </a:buClr>
              <a:buFont typeface="Courier New"/>
              <a:buNone/>
              <a:defRPr sz="2000" baseline="0">
                <a:solidFill>
                  <a:srgbClr val="10A3C8"/>
                </a:solidFill>
                <a:latin typeface="Arial Bold"/>
                <a:cs typeface="Arial Bold"/>
              </a:defRPr>
            </a:lvl1pPr>
            <a:lvl2pPr marL="742950" indent="-285750">
              <a:buClr>
                <a:schemeClr val="bg2"/>
              </a:buClr>
              <a:buFont typeface="Courier New"/>
              <a:buChar char="o"/>
              <a:defRPr sz="1600">
                <a:solidFill>
                  <a:schemeClr val="accent5">
                    <a:lumMod val="50000"/>
                  </a:schemeClr>
                </a:solidFill>
                <a:latin typeface="Arial"/>
                <a:cs typeface="Arial"/>
              </a:defRPr>
            </a:lvl2pPr>
            <a:lvl3pPr>
              <a:buClr>
                <a:schemeClr val="bg2"/>
              </a:buClr>
              <a:defRPr sz="1600">
                <a:solidFill>
                  <a:schemeClr val="accent5">
                    <a:lumMod val="50000"/>
                  </a:schemeClr>
                </a:solidFill>
                <a:latin typeface="Arial"/>
                <a:cs typeface="Arial"/>
              </a:defRPr>
            </a:lvl3pPr>
            <a:lvl4pPr>
              <a:buClr>
                <a:schemeClr val="bg2"/>
              </a:buClr>
              <a:defRPr sz="1600">
                <a:solidFill>
                  <a:schemeClr val="accent5">
                    <a:lumMod val="50000"/>
                  </a:schemeClr>
                </a:solidFill>
                <a:latin typeface="Arial"/>
                <a:cs typeface="Arial"/>
              </a:defRPr>
            </a:lvl4pPr>
            <a:lvl5pPr>
              <a:buClr>
                <a:schemeClr val="bg2"/>
              </a:buClr>
              <a:defRPr sz="1600">
                <a:solidFill>
                  <a:schemeClr val="accent5">
                    <a:lumMod val="50000"/>
                  </a:schemeClr>
                </a:solidFill>
                <a:latin typeface="Arial"/>
                <a:cs typeface="Arial"/>
              </a:defRPr>
            </a:lvl5pPr>
          </a:lstStyle>
          <a:p>
            <a:pPr lvl="0"/>
            <a:r>
              <a:rPr lang="en-US" dirty="0" smtClean="0"/>
              <a:t>Optional short description goes here </a:t>
            </a:r>
            <a:r>
              <a:rPr lang="en-US" dirty="0" err="1" smtClean="0"/>
              <a:t>enitas</a:t>
            </a:r>
            <a:r>
              <a:rPr lang="en-US" dirty="0" smtClean="0"/>
              <a:t> as sum </a:t>
            </a:r>
            <a:r>
              <a:rPr lang="en-US" dirty="0" err="1" smtClean="0"/>
              <a:t>ulpa</a:t>
            </a:r>
            <a:r>
              <a:rPr lang="en-US" dirty="0" smtClean="0"/>
              <a:t> as eta.</a:t>
            </a:r>
          </a:p>
        </p:txBody>
      </p:sp>
      <p:sp>
        <p:nvSpPr>
          <p:cNvPr id="3" name="Table Placeholder 2"/>
          <p:cNvSpPr>
            <a:spLocks noGrp="1"/>
          </p:cNvSpPr>
          <p:nvPr>
            <p:ph type="tbl" sz="quarter" idx="13"/>
          </p:nvPr>
        </p:nvSpPr>
        <p:spPr>
          <a:xfrm>
            <a:off x="592509" y="1673679"/>
            <a:ext cx="7946846" cy="2680607"/>
          </a:xfrm>
        </p:spPr>
        <p:txBody>
          <a:bodyPr>
            <a:normAutofit/>
          </a:bodyPr>
          <a:lstStyle>
            <a:lvl1pPr marL="0" indent="0">
              <a:buNone/>
              <a:defRPr sz="1800"/>
            </a:lvl1pPr>
          </a:lstStyle>
          <a:p>
            <a:endParaRPr lang="en-US" dirty="0"/>
          </a:p>
        </p:txBody>
      </p:sp>
      <p:sp>
        <p:nvSpPr>
          <p:cNvPr id="8" name="Title 1"/>
          <p:cNvSpPr>
            <a:spLocks noGrp="1"/>
          </p:cNvSpPr>
          <p:nvPr>
            <p:ph type="ctrTitle" hasCustomPrompt="1"/>
          </p:nvPr>
        </p:nvSpPr>
        <p:spPr>
          <a:xfrm>
            <a:off x="457200" y="594688"/>
            <a:ext cx="8257806" cy="605462"/>
          </a:xfrm>
          <a:ln>
            <a:noFill/>
          </a:ln>
        </p:spPr>
        <p:txBody>
          <a:bodyPr>
            <a:noAutofit/>
          </a:bodyPr>
          <a:lstStyle>
            <a:lvl1pPr algn="l">
              <a:lnSpc>
                <a:spcPts val="2800"/>
              </a:lnSpc>
              <a:defRPr sz="2800" b="1" baseline="0">
                <a:solidFill>
                  <a:srgbClr val="004F6C"/>
                </a:solidFill>
                <a:latin typeface="Arial Black"/>
                <a:cs typeface="Arial Black"/>
              </a:defRPr>
            </a:lvl1pPr>
          </a:lstStyle>
          <a:p>
            <a:r>
              <a:rPr lang="en-US" dirty="0" smtClean="0"/>
              <a:t>Page header – title with table</a:t>
            </a:r>
            <a:endParaRPr lang="en-US" dirty="0"/>
          </a:p>
        </p:txBody>
      </p:sp>
      <p:sp>
        <p:nvSpPr>
          <p:cNvPr id="2" name="Slide Number Placeholder 1"/>
          <p:cNvSpPr>
            <a:spLocks noGrp="1"/>
          </p:cNvSpPr>
          <p:nvPr>
            <p:ph type="sldNum" sz="quarter" idx="14"/>
          </p:nvPr>
        </p:nvSpPr>
        <p:spPr>
          <a:xfrm>
            <a:off x="457201" y="4651830"/>
            <a:ext cx="359229" cy="273844"/>
          </a:xfrm>
        </p:spPr>
        <p:txBody>
          <a:bodyPr/>
          <a:lstStyle/>
          <a:p>
            <a:fld id="{AD8BD5D9-82A3-C54E-9C5D-A96269961E0B}" type="slidenum">
              <a:rPr lang="en-US" smtClean="0"/>
              <a:pPr/>
              <a:t>‹#›</a:t>
            </a:fld>
            <a:endParaRPr lang="en-US" dirty="0"/>
          </a:p>
        </p:txBody>
      </p:sp>
      <p:pic>
        <p:nvPicPr>
          <p:cNvPr id="9" name="Picture 8" descr="L_BCH_RGB.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798" y="4568487"/>
            <a:ext cx="1147942" cy="350760"/>
          </a:xfrm>
          <a:prstGeom prst="rect">
            <a:avLst/>
          </a:prstGeom>
        </p:spPr>
      </p:pic>
    </p:spTree>
    <p:extLst>
      <p:ext uri="{BB962C8B-B14F-4D97-AF65-F5344CB8AC3E}">
        <p14:creationId xmlns:p14="http://schemas.microsoft.com/office/powerpoint/2010/main" val="374765804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1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Questions</a:t>
            </a:r>
            <a:br>
              <a:rPr lang="en-US" dirty="0" smtClean="0"/>
            </a:br>
            <a:endParaRPr lang="en-US" dirty="0"/>
          </a:p>
        </p:txBody>
      </p:sp>
      <p:sp>
        <p:nvSpPr>
          <p:cNvPr id="3" name="Slide Number Placeholder 2"/>
          <p:cNvSpPr>
            <a:spLocks noGrp="1"/>
          </p:cNvSpPr>
          <p:nvPr>
            <p:ph type="sldNum" sz="quarter" idx="10"/>
          </p:nvPr>
        </p:nvSpPr>
        <p:spPr/>
        <p:txBody>
          <a:bodyPr/>
          <a:lstStyle/>
          <a:p>
            <a:fld id="{AD8BD5D9-82A3-C54E-9C5D-A96269961E0B}" type="slidenum">
              <a:rPr lang="en-US" smtClean="0"/>
              <a:pPr/>
              <a:t>‹#›</a:t>
            </a:fld>
            <a:endParaRPr lang="en-US" dirty="0"/>
          </a:p>
        </p:txBody>
      </p:sp>
      <p:pic>
        <p:nvPicPr>
          <p:cNvPr id="4" name="Picture 3" descr="L_BCH_RGB.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798" y="4568487"/>
            <a:ext cx="1147942" cy="350760"/>
          </a:xfrm>
          <a:prstGeom prst="rect">
            <a:avLst/>
          </a:prstGeom>
        </p:spPr>
      </p:pic>
      <p:pic>
        <p:nvPicPr>
          <p:cNvPr id="5" name="Picture 4" descr="BCH_Illustrations_RGB.ai"/>
          <p:cNvPicPr>
            <a:picLocks noChangeAspect="1"/>
          </p:cNvPicPr>
          <p:nvPr userDrawn="1"/>
        </p:nvPicPr>
        <p:blipFill rotWithShape="1">
          <a:blip r:embed="rId3">
            <a:extLst>
              <a:ext uri="{28A0092B-C50C-407E-A947-70E740481C1C}">
                <a14:useLocalDpi xmlns:a14="http://schemas.microsoft.com/office/drawing/2010/main" val="0"/>
              </a:ext>
            </a:extLst>
          </a:blip>
          <a:srcRect l="37153" t="36806" r="42882" b="36806"/>
          <a:stretch/>
        </p:blipFill>
        <p:spPr>
          <a:xfrm>
            <a:off x="3659200" y="1813579"/>
            <a:ext cx="1825600" cy="1809689"/>
          </a:xfrm>
          <a:prstGeom prst="rect">
            <a:avLst/>
          </a:prstGeom>
        </p:spPr>
      </p:pic>
    </p:spTree>
    <p:extLst>
      <p:ext uri="{BB962C8B-B14F-4D97-AF65-F5344CB8AC3E}">
        <p14:creationId xmlns:p14="http://schemas.microsoft.com/office/powerpoint/2010/main" val="241745879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556286" y="2271262"/>
            <a:ext cx="2036262" cy="622191"/>
          </a:xfrm>
          <a:prstGeom prst="rect">
            <a:avLst/>
          </a:prstGeom>
        </p:spPr>
      </p:pic>
    </p:spTree>
    <p:extLst>
      <p:ext uri="{BB962C8B-B14F-4D97-AF65-F5344CB8AC3E}">
        <p14:creationId xmlns:p14="http://schemas.microsoft.com/office/powerpoint/2010/main" val="22246892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_2 Lines">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57200" y="560672"/>
            <a:ext cx="6414420" cy="1160634"/>
          </a:xfrm>
          <a:ln>
            <a:noFill/>
          </a:ln>
        </p:spPr>
        <p:txBody>
          <a:bodyPr>
            <a:noAutofit/>
          </a:bodyPr>
          <a:lstStyle>
            <a:lvl1pPr algn="l">
              <a:defRPr sz="4800" b="1">
                <a:solidFill>
                  <a:schemeClr val="bg1"/>
                </a:solidFill>
                <a:latin typeface="Arial Black"/>
                <a:cs typeface="Arial Black"/>
              </a:defRPr>
            </a:lvl1pPr>
          </a:lstStyle>
          <a:p>
            <a:r>
              <a:rPr lang="en-US" dirty="0" smtClean="0"/>
              <a:t>Presentation title</a:t>
            </a:r>
            <a:br>
              <a:rPr lang="en-US" dirty="0" smtClean="0"/>
            </a:br>
            <a:endParaRPr lang="en-US" dirty="0"/>
          </a:p>
        </p:txBody>
      </p:sp>
      <p:sp>
        <p:nvSpPr>
          <p:cNvPr id="4" name="Footer Placeholder 3"/>
          <p:cNvSpPr>
            <a:spLocks noGrp="1"/>
          </p:cNvSpPr>
          <p:nvPr>
            <p:ph type="ftr" sz="quarter" idx="10"/>
          </p:nvPr>
        </p:nvSpPr>
        <p:spPr>
          <a:xfrm>
            <a:off x="457199" y="4645495"/>
            <a:ext cx="2895600" cy="273844"/>
          </a:xfrm>
          <a:prstGeom prst="rect">
            <a:avLst/>
          </a:prstGeom>
        </p:spPr>
        <p:txBody>
          <a:bodyPr/>
          <a:lstStyle>
            <a:lvl1pPr>
              <a:defRPr sz="1200">
                <a:solidFill>
                  <a:srgbClr val="00587E"/>
                </a:solidFill>
                <a:latin typeface="Arial Black"/>
                <a:cs typeface="Arial Black"/>
              </a:defRPr>
            </a:lvl1pPr>
          </a:lstStyle>
          <a:p>
            <a:endParaRPr lang="en-US" dirty="0"/>
          </a:p>
        </p:txBody>
      </p:sp>
      <p:pic>
        <p:nvPicPr>
          <p:cNvPr id="7" name="Picture 6" descr="L_BCH_RGB.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798" y="4568487"/>
            <a:ext cx="1147942" cy="350760"/>
          </a:xfrm>
          <a:prstGeom prst="rect">
            <a:avLst/>
          </a:prstGeom>
        </p:spPr>
      </p:pic>
      <p:pic>
        <p:nvPicPr>
          <p:cNvPr id="6" name="Picture 5" descr="BCH_Illustrations_RGB.ai"/>
          <p:cNvPicPr>
            <a:picLocks noChangeAspect="1"/>
          </p:cNvPicPr>
          <p:nvPr userDrawn="1"/>
        </p:nvPicPr>
        <p:blipFill rotWithShape="1">
          <a:blip r:embed="rId3">
            <a:extLst>
              <a:ext uri="{28A0092B-C50C-407E-A947-70E740481C1C}">
                <a14:useLocalDpi xmlns:a14="http://schemas.microsoft.com/office/drawing/2010/main" val="0"/>
              </a:ext>
            </a:extLst>
          </a:blip>
          <a:srcRect l="1686" t="39605" r="1907" b="16128"/>
          <a:stretch/>
        </p:blipFill>
        <p:spPr>
          <a:xfrm>
            <a:off x="0" y="2055087"/>
            <a:ext cx="9144000" cy="2921699"/>
          </a:xfrm>
          <a:prstGeom prst="rect">
            <a:avLst/>
          </a:prstGeom>
        </p:spPr>
      </p:pic>
    </p:spTree>
    <p:extLst>
      <p:ext uri="{BB962C8B-B14F-4D97-AF65-F5344CB8AC3E}">
        <p14:creationId xmlns:p14="http://schemas.microsoft.com/office/powerpoint/2010/main" val="2811848280"/>
      </p:ext>
    </p:extLst>
  </p:cSld>
  <p:clrMapOvr>
    <a:overrideClrMapping bg1="dk1" tx1="lt1" bg2="dk2" tx2="lt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Slide_2 Lines">
    <p:bg>
      <p:bgPr>
        <a:solidFill>
          <a:schemeClr val="tx1"/>
        </a:solidFill>
        <a:effectLst/>
      </p:bgPr>
    </p:bg>
    <p:spTree>
      <p:nvGrpSpPr>
        <p:cNvPr id="1" name=""/>
        <p:cNvGrpSpPr/>
        <p:nvPr/>
      </p:nvGrpSpPr>
      <p:grpSpPr>
        <a:xfrm>
          <a:off x="0" y="0"/>
          <a:ext cx="0" cy="0"/>
          <a:chOff x="0" y="0"/>
          <a:chExt cx="0" cy="0"/>
        </a:xfrm>
      </p:grpSpPr>
      <p:pic>
        <p:nvPicPr>
          <p:cNvPr id="3" name="Picture 2" descr="BCH_Illustrations_RGB-03.jpg"/>
          <p:cNvPicPr>
            <a:picLocks noChangeAspect="1"/>
          </p:cNvPicPr>
          <p:nvPr userDrawn="1"/>
        </p:nvPicPr>
        <p:blipFill rotWithShape="1">
          <a:blip r:embed="rId2">
            <a:alphaModFix/>
            <a:extLst>
              <a:ext uri="{28A0092B-C50C-407E-A947-70E740481C1C}">
                <a14:useLocalDpi xmlns:a14="http://schemas.microsoft.com/office/drawing/2010/main" val="0"/>
              </a:ext>
            </a:extLst>
          </a:blip>
          <a:srcRect l="529" t="24851" r="384" b="22664"/>
          <a:stretch/>
        </p:blipFill>
        <p:spPr>
          <a:xfrm>
            <a:off x="1" y="834861"/>
            <a:ext cx="9143999" cy="3632535"/>
          </a:xfrm>
          <a:prstGeom prst="rect">
            <a:avLst/>
          </a:prstGeom>
        </p:spPr>
      </p:pic>
      <p:sp>
        <p:nvSpPr>
          <p:cNvPr id="2" name="Title 1"/>
          <p:cNvSpPr>
            <a:spLocks noGrp="1"/>
          </p:cNvSpPr>
          <p:nvPr>
            <p:ph type="ctrTitle" hasCustomPrompt="1"/>
          </p:nvPr>
        </p:nvSpPr>
        <p:spPr>
          <a:xfrm>
            <a:off x="457200" y="560672"/>
            <a:ext cx="6414420" cy="1160634"/>
          </a:xfrm>
          <a:ln>
            <a:noFill/>
          </a:ln>
        </p:spPr>
        <p:txBody>
          <a:bodyPr>
            <a:noAutofit/>
          </a:bodyPr>
          <a:lstStyle>
            <a:lvl1pPr algn="l">
              <a:defRPr sz="4800" b="1">
                <a:solidFill>
                  <a:schemeClr val="bg1"/>
                </a:solidFill>
                <a:latin typeface="Arial Black"/>
                <a:cs typeface="Arial Black"/>
              </a:defRPr>
            </a:lvl1pPr>
          </a:lstStyle>
          <a:p>
            <a:r>
              <a:rPr lang="en-US" dirty="0" smtClean="0"/>
              <a:t>Presentation title</a:t>
            </a:r>
            <a:br>
              <a:rPr lang="en-US" dirty="0" smtClean="0"/>
            </a:br>
            <a:endParaRPr lang="en-US" dirty="0"/>
          </a:p>
        </p:txBody>
      </p:sp>
      <p:sp>
        <p:nvSpPr>
          <p:cNvPr id="4" name="Footer Placeholder 3"/>
          <p:cNvSpPr>
            <a:spLocks noGrp="1"/>
          </p:cNvSpPr>
          <p:nvPr>
            <p:ph type="ftr" sz="quarter" idx="10"/>
          </p:nvPr>
        </p:nvSpPr>
        <p:spPr>
          <a:xfrm>
            <a:off x="457199" y="4645495"/>
            <a:ext cx="2895600" cy="273844"/>
          </a:xfrm>
          <a:prstGeom prst="rect">
            <a:avLst/>
          </a:prstGeom>
        </p:spPr>
        <p:txBody>
          <a:bodyPr/>
          <a:lstStyle>
            <a:lvl1pPr>
              <a:defRPr sz="1200">
                <a:solidFill>
                  <a:srgbClr val="00587E"/>
                </a:solidFill>
                <a:latin typeface="Arial Black"/>
                <a:cs typeface="Arial Black"/>
              </a:defRPr>
            </a:lvl1pPr>
          </a:lstStyle>
          <a:p>
            <a:endParaRPr lang="en-US" dirty="0"/>
          </a:p>
        </p:txBody>
      </p:sp>
      <p:pic>
        <p:nvPicPr>
          <p:cNvPr id="7" name="Picture 6" descr="L_BCH_RGB.eps"/>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509798" y="4568487"/>
            <a:ext cx="1147942" cy="350760"/>
          </a:xfrm>
          <a:prstGeom prst="rect">
            <a:avLst/>
          </a:prstGeom>
        </p:spPr>
      </p:pic>
    </p:spTree>
    <p:extLst>
      <p:ext uri="{BB962C8B-B14F-4D97-AF65-F5344CB8AC3E}">
        <p14:creationId xmlns:p14="http://schemas.microsoft.com/office/powerpoint/2010/main" val="2058761538"/>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Title Slide_2 Lines">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57200" y="560672"/>
            <a:ext cx="6414420" cy="1160634"/>
          </a:xfrm>
          <a:ln>
            <a:noFill/>
          </a:ln>
        </p:spPr>
        <p:txBody>
          <a:bodyPr>
            <a:noAutofit/>
          </a:bodyPr>
          <a:lstStyle>
            <a:lvl1pPr algn="l">
              <a:defRPr sz="4800" b="1">
                <a:solidFill>
                  <a:schemeClr val="bg1"/>
                </a:solidFill>
                <a:latin typeface="Arial Black"/>
                <a:cs typeface="Arial Black"/>
              </a:defRPr>
            </a:lvl1pPr>
          </a:lstStyle>
          <a:p>
            <a:r>
              <a:rPr lang="en-US" dirty="0" smtClean="0"/>
              <a:t>Presentation title</a:t>
            </a:r>
            <a:br>
              <a:rPr lang="en-US" dirty="0" smtClean="0"/>
            </a:br>
            <a:endParaRPr lang="en-US" dirty="0"/>
          </a:p>
        </p:txBody>
      </p:sp>
      <p:sp>
        <p:nvSpPr>
          <p:cNvPr id="4" name="Footer Placeholder 3"/>
          <p:cNvSpPr>
            <a:spLocks noGrp="1"/>
          </p:cNvSpPr>
          <p:nvPr>
            <p:ph type="ftr" sz="quarter" idx="10"/>
          </p:nvPr>
        </p:nvSpPr>
        <p:spPr>
          <a:xfrm>
            <a:off x="457199" y="4645495"/>
            <a:ext cx="2895600" cy="273844"/>
          </a:xfrm>
          <a:prstGeom prst="rect">
            <a:avLst/>
          </a:prstGeom>
        </p:spPr>
        <p:txBody>
          <a:bodyPr/>
          <a:lstStyle>
            <a:lvl1pPr>
              <a:defRPr sz="1200">
                <a:solidFill>
                  <a:srgbClr val="00587E"/>
                </a:solidFill>
                <a:latin typeface="Arial Black"/>
                <a:cs typeface="Arial Black"/>
              </a:defRPr>
            </a:lvl1pPr>
          </a:lstStyle>
          <a:p>
            <a:endParaRPr lang="en-US" dirty="0"/>
          </a:p>
        </p:txBody>
      </p:sp>
      <p:pic>
        <p:nvPicPr>
          <p:cNvPr id="7" name="Picture 6" descr="L_BCH_RGB.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798" y="4568487"/>
            <a:ext cx="1147942" cy="350760"/>
          </a:xfrm>
          <a:prstGeom prst="rect">
            <a:avLst/>
          </a:prstGeom>
        </p:spPr>
      </p:pic>
      <p:pic>
        <p:nvPicPr>
          <p:cNvPr id="9" name="Picture 8" descr="BCH_Illustrations_RGB.ai"/>
          <p:cNvPicPr>
            <a:picLocks noChangeAspect="1"/>
          </p:cNvPicPr>
          <p:nvPr userDrawn="1"/>
        </p:nvPicPr>
        <p:blipFill rotWithShape="1">
          <a:blip r:embed="rId3">
            <a:extLst>
              <a:ext uri="{28A0092B-C50C-407E-A947-70E740481C1C}">
                <a14:useLocalDpi xmlns:a14="http://schemas.microsoft.com/office/drawing/2010/main" val="0"/>
              </a:ext>
            </a:extLst>
          </a:blip>
          <a:srcRect l="9150" t="44383" r="16614" b="12346"/>
          <a:stretch/>
        </p:blipFill>
        <p:spPr>
          <a:xfrm>
            <a:off x="1177930" y="2175968"/>
            <a:ext cx="6788140" cy="2967532"/>
          </a:xfrm>
          <a:prstGeom prst="rect">
            <a:avLst/>
          </a:prstGeom>
        </p:spPr>
      </p:pic>
    </p:spTree>
    <p:extLst>
      <p:ext uri="{BB962C8B-B14F-4D97-AF65-F5344CB8AC3E}">
        <p14:creationId xmlns:p14="http://schemas.microsoft.com/office/powerpoint/2010/main" val="3951947665"/>
      </p:ext>
    </p:extLst>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Title Slide_2 Lines">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57200" y="560672"/>
            <a:ext cx="6414420" cy="1160634"/>
          </a:xfrm>
          <a:ln>
            <a:noFill/>
          </a:ln>
        </p:spPr>
        <p:txBody>
          <a:bodyPr>
            <a:noAutofit/>
          </a:bodyPr>
          <a:lstStyle>
            <a:lvl1pPr algn="l">
              <a:defRPr sz="4800" b="1">
                <a:solidFill>
                  <a:schemeClr val="bg1"/>
                </a:solidFill>
                <a:latin typeface="Arial Black"/>
                <a:cs typeface="Arial Black"/>
              </a:defRPr>
            </a:lvl1pPr>
          </a:lstStyle>
          <a:p>
            <a:r>
              <a:rPr lang="en-US" dirty="0" smtClean="0"/>
              <a:t>Presentation title</a:t>
            </a:r>
            <a:br>
              <a:rPr lang="en-US" dirty="0" smtClean="0"/>
            </a:br>
            <a:endParaRPr lang="en-US" dirty="0"/>
          </a:p>
        </p:txBody>
      </p:sp>
      <p:sp>
        <p:nvSpPr>
          <p:cNvPr id="4" name="Footer Placeholder 3"/>
          <p:cNvSpPr>
            <a:spLocks noGrp="1"/>
          </p:cNvSpPr>
          <p:nvPr>
            <p:ph type="ftr" sz="quarter" idx="10"/>
          </p:nvPr>
        </p:nvSpPr>
        <p:spPr>
          <a:xfrm>
            <a:off x="457199" y="4645495"/>
            <a:ext cx="2895600" cy="273844"/>
          </a:xfrm>
          <a:prstGeom prst="rect">
            <a:avLst/>
          </a:prstGeom>
        </p:spPr>
        <p:txBody>
          <a:bodyPr/>
          <a:lstStyle>
            <a:lvl1pPr>
              <a:defRPr sz="1200">
                <a:solidFill>
                  <a:srgbClr val="00587E"/>
                </a:solidFill>
                <a:latin typeface="Arial Black"/>
                <a:cs typeface="Arial Black"/>
              </a:defRPr>
            </a:lvl1pPr>
          </a:lstStyle>
          <a:p>
            <a:endParaRPr lang="en-US" dirty="0"/>
          </a:p>
        </p:txBody>
      </p:sp>
      <p:pic>
        <p:nvPicPr>
          <p:cNvPr id="7" name="Picture 6" descr="L_BCH_RGB.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798" y="4568487"/>
            <a:ext cx="1147942" cy="350760"/>
          </a:xfrm>
          <a:prstGeom prst="rect">
            <a:avLst/>
          </a:prstGeom>
        </p:spPr>
      </p:pic>
      <p:pic>
        <p:nvPicPr>
          <p:cNvPr id="8" name="Picture 7" descr="BCH_Illustrations_RGB.ai"/>
          <p:cNvPicPr>
            <a:picLocks noChangeAspect="1"/>
          </p:cNvPicPr>
          <p:nvPr userDrawn="1"/>
        </p:nvPicPr>
        <p:blipFill rotWithShape="1">
          <a:blip r:embed="rId3">
            <a:extLst>
              <a:ext uri="{28A0092B-C50C-407E-A947-70E740481C1C}">
                <a14:useLocalDpi xmlns:a14="http://schemas.microsoft.com/office/drawing/2010/main" val="0"/>
              </a:ext>
            </a:extLst>
          </a:blip>
          <a:srcRect t="30957" b="36666"/>
          <a:stretch/>
        </p:blipFill>
        <p:spPr>
          <a:xfrm>
            <a:off x="0" y="2131561"/>
            <a:ext cx="9144000" cy="2220376"/>
          </a:xfrm>
          <a:prstGeom prst="rect">
            <a:avLst/>
          </a:prstGeom>
        </p:spPr>
      </p:pic>
    </p:spTree>
    <p:extLst>
      <p:ext uri="{BB962C8B-B14F-4D97-AF65-F5344CB8AC3E}">
        <p14:creationId xmlns:p14="http://schemas.microsoft.com/office/powerpoint/2010/main" val="1324565574"/>
      </p:ext>
    </p:extLst>
  </p:cSld>
  <p:clrMapOvr>
    <a:overrideClrMapping bg1="dk1" tx1="lt1" bg2="dk2" tx2="lt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5_Title Slide_2 Lines">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57200" y="560672"/>
            <a:ext cx="6414420" cy="1160634"/>
          </a:xfrm>
          <a:ln>
            <a:noFill/>
          </a:ln>
        </p:spPr>
        <p:txBody>
          <a:bodyPr>
            <a:noAutofit/>
          </a:bodyPr>
          <a:lstStyle>
            <a:lvl1pPr algn="l">
              <a:defRPr sz="4800" b="1">
                <a:solidFill>
                  <a:schemeClr val="bg1"/>
                </a:solidFill>
                <a:latin typeface="Arial Black"/>
                <a:cs typeface="Arial Black"/>
              </a:defRPr>
            </a:lvl1pPr>
          </a:lstStyle>
          <a:p>
            <a:r>
              <a:rPr lang="en-US" dirty="0" smtClean="0"/>
              <a:t>Presentation title</a:t>
            </a:r>
            <a:br>
              <a:rPr lang="en-US" dirty="0" smtClean="0"/>
            </a:br>
            <a:endParaRPr lang="en-US" dirty="0"/>
          </a:p>
        </p:txBody>
      </p:sp>
      <p:sp>
        <p:nvSpPr>
          <p:cNvPr id="4" name="Footer Placeholder 3"/>
          <p:cNvSpPr>
            <a:spLocks noGrp="1"/>
          </p:cNvSpPr>
          <p:nvPr>
            <p:ph type="ftr" sz="quarter" idx="10"/>
          </p:nvPr>
        </p:nvSpPr>
        <p:spPr>
          <a:xfrm>
            <a:off x="457199" y="4645495"/>
            <a:ext cx="2895600" cy="273844"/>
          </a:xfrm>
          <a:prstGeom prst="rect">
            <a:avLst/>
          </a:prstGeom>
        </p:spPr>
        <p:txBody>
          <a:bodyPr/>
          <a:lstStyle>
            <a:lvl1pPr>
              <a:defRPr sz="1200">
                <a:solidFill>
                  <a:srgbClr val="00587E"/>
                </a:solidFill>
                <a:latin typeface="Arial Black"/>
                <a:cs typeface="Arial Black"/>
              </a:defRPr>
            </a:lvl1pPr>
          </a:lstStyle>
          <a:p>
            <a:endParaRPr lang="en-US" dirty="0"/>
          </a:p>
        </p:txBody>
      </p:sp>
      <p:pic>
        <p:nvPicPr>
          <p:cNvPr id="7" name="Picture 6" descr="L_BCH_RGB.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798" y="4568487"/>
            <a:ext cx="1147942" cy="350760"/>
          </a:xfrm>
          <a:prstGeom prst="rect">
            <a:avLst/>
          </a:prstGeom>
        </p:spPr>
      </p:pic>
      <p:pic>
        <p:nvPicPr>
          <p:cNvPr id="8" name="Picture 7" descr="BCH_Illustrations_RGB.ai"/>
          <p:cNvPicPr>
            <a:picLocks noChangeAspect="1"/>
          </p:cNvPicPr>
          <p:nvPr userDrawn="1"/>
        </p:nvPicPr>
        <p:blipFill rotWithShape="1">
          <a:blip r:embed="rId3">
            <a:extLst>
              <a:ext uri="{28A0092B-C50C-407E-A947-70E740481C1C}">
                <a14:useLocalDpi xmlns:a14="http://schemas.microsoft.com/office/drawing/2010/main" val="0"/>
              </a:ext>
            </a:extLst>
          </a:blip>
          <a:srcRect t="38173" b="26109"/>
          <a:stretch/>
        </p:blipFill>
        <p:spPr>
          <a:xfrm>
            <a:off x="15875" y="1952238"/>
            <a:ext cx="9144000" cy="2449513"/>
          </a:xfrm>
          <a:prstGeom prst="rect">
            <a:avLst/>
          </a:prstGeom>
        </p:spPr>
      </p:pic>
    </p:spTree>
    <p:extLst>
      <p:ext uri="{BB962C8B-B14F-4D97-AF65-F5344CB8AC3E}">
        <p14:creationId xmlns:p14="http://schemas.microsoft.com/office/powerpoint/2010/main" val="3297400173"/>
      </p:ext>
    </p:extLst>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ub Section Slide_Option 2">
    <p:bg>
      <p:bgPr>
        <a:solidFill>
          <a:schemeClr val="bg1"/>
        </a:solidFill>
        <a:effectLst/>
      </p:bgPr>
    </p:bg>
    <p:spTree>
      <p:nvGrpSpPr>
        <p:cNvPr id="1" name=""/>
        <p:cNvGrpSpPr/>
        <p:nvPr/>
      </p:nvGrpSpPr>
      <p:grpSpPr>
        <a:xfrm>
          <a:off x="0" y="0"/>
          <a:ext cx="0" cy="0"/>
          <a:chOff x="0" y="0"/>
          <a:chExt cx="0" cy="0"/>
        </a:xfrm>
      </p:grpSpPr>
      <p:pic>
        <p:nvPicPr>
          <p:cNvPr id="6" name="Picture 5" descr="L_BCH_RGB.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798" y="4568487"/>
            <a:ext cx="1147942" cy="350760"/>
          </a:xfrm>
          <a:prstGeom prst="rect">
            <a:avLst/>
          </a:prstGeom>
        </p:spPr>
      </p:pic>
      <p:sp>
        <p:nvSpPr>
          <p:cNvPr id="10" name="Title 1"/>
          <p:cNvSpPr>
            <a:spLocks noGrp="1"/>
          </p:cNvSpPr>
          <p:nvPr>
            <p:ph type="ctrTitle" hasCustomPrompt="1"/>
          </p:nvPr>
        </p:nvSpPr>
        <p:spPr>
          <a:xfrm>
            <a:off x="457201" y="594688"/>
            <a:ext cx="6092371" cy="1102519"/>
          </a:xfrm>
          <a:ln>
            <a:noFill/>
          </a:ln>
        </p:spPr>
        <p:txBody>
          <a:bodyPr>
            <a:noAutofit/>
          </a:bodyPr>
          <a:lstStyle>
            <a:lvl1pPr algn="l">
              <a:defRPr sz="4800" b="1">
                <a:solidFill>
                  <a:srgbClr val="004F6C"/>
                </a:solidFill>
                <a:latin typeface="Arial Black"/>
                <a:cs typeface="Arial Black"/>
              </a:defRPr>
            </a:lvl1pPr>
          </a:lstStyle>
          <a:p>
            <a:r>
              <a:rPr lang="en-US" dirty="0" smtClean="0"/>
              <a:t>Sub section </a:t>
            </a:r>
            <a:br>
              <a:rPr lang="en-US" dirty="0" smtClean="0"/>
            </a:br>
            <a:r>
              <a:rPr lang="en-US" dirty="0" smtClean="0"/>
              <a:t>header goes here</a:t>
            </a:r>
            <a:endParaRPr lang="en-US" dirty="0"/>
          </a:p>
        </p:txBody>
      </p:sp>
      <p:sp>
        <p:nvSpPr>
          <p:cNvPr id="18" name="Content Placeholder 2"/>
          <p:cNvSpPr>
            <a:spLocks noGrp="1"/>
          </p:cNvSpPr>
          <p:nvPr>
            <p:ph idx="1" hasCustomPrompt="1"/>
          </p:nvPr>
        </p:nvSpPr>
        <p:spPr>
          <a:xfrm>
            <a:off x="461435" y="1785314"/>
            <a:ext cx="6088137" cy="2381576"/>
          </a:xfrm>
        </p:spPr>
        <p:txBody>
          <a:bodyPr/>
          <a:lstStyle>
            <a:lvl1pPr marL="0" indent="0">
              <a:lnSpc>
                <a:spcPct val="110000"/>
              </a:lnSpc>
              <a:buClr>
                <a:schemeClr val="bg2"/>
              </a:buClr>
              <a:buFont typeface="Courier New"/>
              <a:buNone/>
              <a:defRPr sz="1800" baseline="0">
                <a:solidFill>
                  <a:srgbClr val="004F6C"/>
                </a:solidFill>
                <a:latin typeface="Arial"/>
                <a:cs typeface="Arial"/>
              </a:defRPr>
            </a:lvl1pPr>
            <a:lvl2pPr marL="742950" indent="-285750">
              <a:buClr>
                <a:schemeClr val="bg2"/>
              </a:buClr>
              <a:buFont typeface="Courier New"/>
              <a:buChar char="o"/>
              <a:defRPr sz="1600">
                <a:solidFill>
                  <a:schemeClr val="bg1"/>
                </a:solidFill>
                <a:latin typeface="Arial"/>
                <a:cs typeface="Arial"/>
              </a:defRPr>
            </a:lvl2pPr>
            <a:lvl3pPr>
              <a:buClr>
                <a:schemeClr val="bg2"/>
              </a:buClr>
              <a:defRPr sz="1600">
                <a:solidFill>
                  <a:schemeClr val="bg1"/>
                </a:solidFill>
                <a:latin typeface="Arial"/>
                <a:cs typeface="Arial"/>
              </a:defRPr>
            </a:lvl3pPr>
            <a:lvl4pPr>
              <a:buClr>
                <a:schemeClr val="bg2"/>
              </a:buClr>
              <a:defRPr sz="1600">
                <a:solidFill>
                  <a:schemeClr val="bg1"/>
                </a:solidFill>
                <a:latin typeface="Arial"/>
                <a:cs typeface="Arial"/>
              </a:defRPr>
            </a:lvl4pPr>
            <a:lvl5pPr>
              <a:buClr>
                <a:schemeClr val="bg2"/>
              </a:buClr>
              <a:defRPr sz="1600">
                <a:solidFill>
                  <a:schemeClr val="bg1"/>
                </a:solidFill>
                <a:latin typeface="Arial"/>
                <a:cs typeface="Arial"/>
              </a:defRPr>
            </a:lvl5pPr>
          </a:lstStyle>
          <a:p>
            <a:pPr lvl="0"/>
            <a:r>
              <a:rPr lang="en-US" dirty="0" smtClean="0"/>
              <a:t>Optional short description goes here. </a:t>
            </a:r>
            <a:r>
              <a:rPr lang="en-US" dirty="0" err="1" smtClean="0"/>
              <a:t>Enitas</a:t>
            </a:r>
            <a:r>
              <a:rPr lang="en-US" dirty="0" smtClean="0"/>
              <a:t> as sum </a:t>
            </a:r>
            <a:r>
              <a:rPr lang="en-US" dirty="0" err="1" smtClean="0"/>
              <a:t>ulpa</a:t>
            </a:r>
            <a:r>
              <a:rPr lang="en-US" dirty="0" smtClean="0"/>
              <a:t> </a:t>
            </a:r>
            <a:r>
              <a:rPr lang="en-US" dirty="0" err="1" smtClean="0"/>
              <a:t>es</a:t>
            </a:r>
            <a:r>
              <a:rPr lang="en-US" dirty="0" smtClean="0"/>
              <a:t> </a:t>
            </a:r>
            <a:r>
              <a:rPr lang="en-US" dirty="0" err="1" smtClean="0"/>
              <a:t>dolorem</a:t>
            </a:r>
            <a:r>
              <a:rPr lang="en-US" dirty="0" smtClean="0"/>
              <a:t> </a:t>
            </a:r>
            <a:r>
              <a:rPr lang="en-US" dirty="0" err="1" smtClean="0"/>
              <a:t>oluptat</a:t>
            </a:r>
            <a:r>
              <a:rPr lang="en-US" dirty="0" smtClean="0"/>
              <a:t> </a:t>
            </a:r>
            <a:r>
              <a:rPr lang="en-US" dirty="0" err="1" smtClean="0"/>
              <a:t>officitatiat</a:t>
            </a:r>
            <a:r>
              <a:rPr lang="en-US" dirty="0" smtClean="0"/>
              <a:t> </a:t>
            </a:r>
            <a:r>
              <a:rPr lang="en-US" dirty="0" err="1" smtClean="0"/>
              <a:t>hilicie</a:t>
            </a:r>
            <a:r>
              <a:rPr lang="en-US" dirty="0" smtClean="0"/>
              <a:t> </a:t>
            </a:r>
            <a:r>
              <a:rPr lang="en-US" dirty="0" err="1" smtClean="0"/>
              <a:t>ndantoire</a:t>
            </a:r>
            <a:r>
              <a:rPr lang="en-US" dirty="0" smtClean="0"/>
              <a:t> </a:t>
            </a:r>
            <a:r>
              <a:rPr lang="en-US" dirty="0" err="1" smtClean="0"/>
              <a:t>pos</a:t>
            </a:r>
            <a:r>
              <a:rPr lang="en-US" dirty="0" smtClean="0"/>
              <a:t> </a:t>
            </a:r>
            <a:r>
              <a:rPr lang="en-US" dirty="0" err="1" smtClean="0"/>
              <a:t>seraeptaque</a:t>
            </a:r>
            <a:r>
              <a:rPr lang="en-US" dirty="0" smtClean="0"/>
              <a:t> </a:t>
            </a:r>
            <a:r>
              <a:rPr lang="en-US" dirty="0" err="1" smtClean="0"/>
              <a:t>corro</a:t>
            </a:r>
            <a:r>
              <a:rPr lang="en-US" dirty="0" smtClean="0"/>
              <a:t> </a:t>
            </a:r>
            <a:r>
              <a:rPr lang="en-US" dirty="0" err="1" smtClean="0"/>
              <a:t>dolorrum</a:t>
            </a:r>
            <a:r>
              <a:rPr lang="en-US" dirty="0" smtClean="0"/>
              <a:t> </a:t>
            </a:r>
            <a:r>
              <a:rPr lang="en-US" dirty="0" err="1" smtClean="0"/>
              <a:t>eni</a:t>
            </a:r>
            <a:r>
              <a:rPr lang="en-US" dirty="0" smtClean="0"/>
              <a:t> ad </a:t>
            </a:r>
            <a:r>
              <a:rPr lang="en-US" dirty="0" err="1" smtClean="0"/>
              <a:t>utemperum</a:t>
            </a:r>
            <a:r>
              <a:rPr lang="en-US" dirty="0" smtClean="0"/>
              <a:t>. </a:t>
            </a:r>
          </a:p>
        </p:txBody>
      </p:sp>
    </p:spTree>
    <p:extLst>
      <p:ext uri="{BB962C8B-B14F-4D97-AF65-F5344CB8AC3E}">
        <p14:creationId xmlns:p14="http://schemas.microsoft.com/office/powerpoint/2010/main" val="25881170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py Slide">
    <p:spTree>
      <p:nvGrpSpPr>
        <p:cNvPr id="1" name=""/>
        <p:cNvGrpSpPr/>
        <p:nvPr/>
      </p:nvGrpSpPr>
      <p:grpSpPr>
        <a:xfrm>
          <a:off x="0" y="0"/>
          <a:ext cx="0" cy="0"/>
          <a:chOff x="0" y="0"/>
          <a:chExt cx="0" cy="0"/>
        </a:xfrm>
      </p:grpSpPr>
      <p:sp>
        <p:nvSpPr>
          <p:cNvPr id="3" name="Content Placeholder 2"/>
          <p:cNvSpPr>
            <a:spLocks noGrp="1"/>
          </p:cNvSpPr>
          <p:nvPr>
            <p:ph idx="1"/>
          </p:nvPr>
        </p:nvSpPr>
        <p:spPr>
          <a:xfrm>
            <a:off x="456019" y="1657810"/>
            <a:ext cx="6075411" cy="2381576"/>
          </a:xfrm>
        </p:spPr>
        <p:txBody>
          <a:bodyPr/>
          <a:lstStyle>
            <a:lvl1pPr marL="0" indent="0">
              <a:buClr>
                <a:schemeClr val="bg2"/>
              </a:buClr>
              <a:buFont typeface="Courier New"/>
              <a:buNone/>
              <a:defRPr sz="1800">
                <a:solidFill>
                  <a:schemeClr val="accent5">
                    <a:lumMod val="50000"/>
                  </a:schemeClr>
                </a:solidFill>
                <a:latin typeface="Arial"/>
                <a:cs typeface="Arial"/>
              </a:defRPr>
            </a:lvl1pPr>
            <a:lvl2pPr marL="742950" indent="-285750">
              <a:buClr>
                <a:srgbClr val="10A3C8"/>
              </a:buClr>
              <a:buFont typeface="Courier New"/>
              <a:buChar char="o"/>
              <a:defRPr sz="1600">
                <a:solidFill>
                  <a:schemeClr val="accent5">
                    <a:lumMod val="50000"/>
                  </a:schemeClr>
                </a:solidFill>
                <a:latin typeface="Arial"/>
                <a:cs typeface="Arial"/>
              </a:defRPr>
            </a:lvl2pPr>
            <a:lvl3pPr marL="1143000" indent="-228600">
              <a:buClr>
                <a:srgbClr val="10A3C8"/>
              </a:buClr>
              <a:buFont typeface="Courier New"/>
              <a:buChar char="o"/>
              <a:defRPr sz="1600">
                <a:solidFill>
                  <a:schemeClr val="accent5">
                    <a:lumMod val="50000"/>
                  </a:schemeClr>
                </a:solidFill>
                <a:latin typeface="Arial"/>
                <a:cs typeface="Arial"/>
              </a:defRPr>
            </a:lvl3pPr>
            <a:lvl4pPr marL="1600200" indent="-228600">
              <a:buClr>
                <a:srgbClr val="10A3C8"/>
              </a:buClr>
              <a:buFont typeface="Courier New"/>
              <a:buChar char="o"/>
              <a:defRPr sz="1600">
                <a:solidFill>
                  <a:schemeClr val="accent5">
                    <a:lumMod val="50000"/>
                  </a:schemeClr>
                </a:solidFill>
                <a:latin typeface="Arial"/>
                <a:cs typeface="Arial"/>
              </a:defRPr>
            </a:lvl4pPr>
            <a:lvl5pPr marL="2057400" indent="-228600">
              <a:buClr>
                <a:srgbClr val="10A3C8"/>
              </a:buClr>
              <a:buFont typeface="Courier New"/>
              <a:buChar char="o"/>
              <a:defRPr sz="1600">
                <a:solidFill>
                  <a:schemeClr val="accent5">
                    <a:lumMod val="50000"/>
                  </a:schemeClr>
                </a:solidFill>
                <a:latin typeface="Arial"/>
                <a:cs typeface="Aria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itle 1"/>
          <p:cNvSpPr>
            <a:spLocks noGrp="1"/>
          </p:cNvSpPr>
          <p:nvPr>
            <p:ph type="ctrTitle" hasCustomPrompt="1"/>
          </p:nvPr>
        </p:nvSpPr>
        <p:spPr>
          <a:xfrm>
            <a:off x="457201" y="594688"/>
            <a:ext cx="6074228" cy="605462"/>
          </a:xfrm>
          <a:ln>
            <a:noFill/>
          </a:ln>
        </p:spPr>
        <p:txBody>
          <a:bodyPr>
            <a:noAutofit/>
          </a:bodyPr>
          <a:lstStyle>
            <a:lvl1pPr algn="l">
              <a:lnSpc>
                <a:spcPts val="2800"/>
              </a:lnSpc>
              <a:defRPr sz="2800" b="1">
                <a:solidFill>
                  <a:srgbClr val="004F6C"/>
                </a:solidFill>
                <a:latin typeface="Arial Black"/>
                <a:cs typeface="Arial Black"/>
              </a:defRPr>
            </a:lvl1pPr>
          </a:lstStyle>
          <a:p>
            <a:r>
              <a:rPr lang="en-US" dirty="0" smtClean="0"/>
              <a:t>Page header – copy only</a:t>
            </a:r>
            <a:endParaRPr lang="en-US" dirty="0"/>
          </a:p>
        </p:txBody>
      </p:sp>
      <p:sp>
        <p:nvSpPr>
          <p:cNvPr id="12" name="Content Placeholder 2"/>
          <p:cNvSpPr>
            <a:spLocks noGrp="1"/>
          </p:cNvSpPr>
          <p:nvPr>
            <p:ph idx="10" hasCustomPrompt="1"/>
          </p:nvPr>
        </p:nvSpPr>
        <p:spPr>
          <a:xfrm>
            <a:off x="456019" y="1153108"/>
            <a:ext cx="6075411" cy="319721"/>
          </a:xfrm>
        </p:spPr>
        <p:txBody>
          <a:bodyPr>
            <a:normAutofit/>
          </a:bodyPr>
          <a:lstStyle>
            <a:lvl1pPr marL="0" indent="0">
              <a:buClr>
                <a:schemeClr val="bg2"/>
              </a:buClr>
              <a:buFont typeface="Courier New"/>
              <a:buNone/>
              <a:defRPr sz="2200" baseline="0">
                <a:solidFill>
                  <a:srgbClr val="10A3C8"/>
                </a:solidFill>
                <a:latin typeface="Arial Bold"/>
                <a:cs typeface="Arial Bold"/>
              </a:defRPr>
            </a:lvl1pPr>
            <a:lvl2pPr marL="742950" indent="-285750">
              <a:buClr>
                <a:schemeClr val="bg2"/>
              </a:buClr>
              <a:buFont typeface="Courier New"/>
              <a:buChar char="o"/>
              <a:defRPr sz="1600">
                <a:solidFill>
                  <a:schemeClr val="accent5">
                    <a:lumMod val="50000"/>
                  </a:schemeClr>
                </a:solidFill>
                <a:latin typeface="Arial"/>
                <a:cs typeface="Arial"/>
              </a:defRPr>
            </a:lvl2pPr>
            <a:lvl3pPr>
              <a:buClr>
                <a:schemeClr val="bg2"/>
              </a:buClr>
              <a:defRPr sz="1600">
                <a:solidFill>
                  <a:schemeClr val="accent5">
                    <a:lumMod val="50000"/>
                  </a:schemeClr>
                </a:solidFill>
                <a:latin typeface="Arial"/>
                <a:cs typeface="Arial"/>
              </a:defRPr>
            </a:lvl3pPr>
            <a:lvl4pPr>
              <a:buClr>
                <a:schemeClr val="bg2"/>
              </a:buClr>
              <a:defRPr sz="1600">
                <a:solidFill>
                  <a:schemeClr val="accent5">
                    <a:lumMod val="50000"/>
                  </a:schemeClr>
                </a:solidFill>
                <a:latin typeface="Arial"/>
                <a:cs typeface="Arial"/>
              </a:defRPr>
            </a:lvl4pPr>
            <a:lvl5pPr>
              <a:buClr>
                <a:schemeClr val="bg2"/>
              </a:buClr>
              <a:defRPr sz="1600">
                <a:solidFill>
                  <a:schemeClr val="accent5">
                    <a:lumMod val="50000"/>
                  </a:schemeClr>
                </a:solidFill>
                <a:latin typeface="Arial"/>
                <a:cs typeface="Arial"/>
              </a:defRPr>
            </a:lvl5pPr>
          </a:lstStyle>
          <a:p>
            <a:pPr lvl="0"/>
            <a:r>
              <a:rPr lang="en-US" dirty="0" smtClean="0"/>
              <a:t>Optional short description goes here </a:t>
            </a:r>
            <a:r>
              <a:rPr lang="en-US" dirty="0" err="1" smtClean="0"/>
              <a:t>enitas</a:t>
            </a:r>
            <a:r>
              <a:rPr lang="en-US" dirty="0" smtClean="0"/>
              <a:t> as.</a:t>
            </a:r>
          </a:p>
        </p:txBody>
      </p:sp>
      <p:sp>
        <p:nvSpPr>
          <p:cNvPr id="2" name="Slide Number Placeholder 1"/>
          <p:cNvSpPr>
            <a:spLocks noGrp="1"/>
          </p:cNvSpPr>
          <p:nvPr>
            <p:ph type="sldNum" sz="quarter" idx="11"/>
          </p:nvPr>
        </p:nvSpPr>
        <p:spPr>
          <a:xfrm>
            <a:off x="457202" y="4651830"/>
            <a:ext cx="359229" cy="273844"/>
          </a:xfrm>
        </p:spPr>
        <p:txBody>
          <a:bodyPr/>
          <a:lstStyle/>
          <a:p>
            <a:fld id="{AD8BD5D9-82A3-C54E-9C5D-A96269961E0B}" type="slidenum">
              <a:rPr lang="en-US" smtClean="0"/>
              <a:pPr/>
              <a:t>‹#›</a:t>
            </a:fld>
            <a:endParaRPr lang="en-US" dirty="0"/>
          </a:p>
        </p:txBody>
      </p:sp>
      <p:pic>
        <p:nvPicPr>
          <p:cNvPr id="8" name="Picture 7" descr="L_BCH_RGB.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798" y="4568487"/>
            <a:ext cx="1147942" cy="350760"/>
          </a:xfrm>
          <a:prstGeom prst="rect">
            <a:avLst/>
          </a:prstGeom>
        </p:spPr>
      </p:pic>
    </p:spTree>
    <p:extLst>
      <p:ext uri="{BB962C8B-B14F-4D97-AF65-F5344CB8AC3E}">
        <p14:creationId xmlns:p14="http://schemas.microsoft.com/office/powerpoint/2010/main" val="31962097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py with Image Slide_Option 1">
    <p:spTree>
      <p:nvGrpSpPr>
        <p:cNvPr id="1" name=""/>
        <p:cNvGrpSpPr/>
        <p:nvPr/>
      </p:nvGrpSpPr>
      <p:grpSpPr>
        <a:xfrm>
          <a:off x="0" y="0"/>
          <a:ext cx="0" cy="0"/>
          <a:chOff x="0" y="0"/>
          <a:chExt cx="0" cy="0"/>
        </a:xfrm>
      </p:grpSpPr>
      <p:sp>
        <p:nvSpPr>
          <p:cNvPr id="3" name="Content Placeholder 2"/>
          <p:cNvSpPr>
            <a:spLocks noGrp="1"/>
          </p:cNvSpPr>
          <p:nvPr>
            <p:ph idx="1"/>
          </p:nvPr>
        </p:nvSpPr>
        <p:spPr>
          <a:xfrm>
            <a:off x="4566932" y="2003670"/>
            <a:ext cx="4118686" cy="2515416"/>
          </a:xfrm>
        </p:spPr>
        <p:txBody>
          <a:bodyPr/>
          <a:lstStyle>
            <a:lvl1pPr marL="0" indent="0">
              <a:buClr>
                <a:schemeClr val="bg2"/>
              </a:buClr>
              <a:buFont typeface="Courier New"/>
              <a:buNone/>
              <a:defRPr sz="1800">
                <a:solidFill>
                  <a:schemeClr val="accent5">
                    <a:lumMod val="50000"/>
                  </a:schemeClr>
                </a:solidFill>
                <a:latin typeface="Arial"/>
                <a:cs typeface="Arial"/>
              </a:defRPr>
            </a:lvl1pPr>
            <a:lvl2pPr marL="742950" indent="-285750">
              <a:buClr>
                <a:srgbClr val="10A3C8"/>
              </a:buClr>
              <a:buFont typeface="Courier New"/>
              <a:buChar char="o"/>
              <a:defRPr sz="1600">
                <a:solidFill>
                  <a:schemeClr val="accent5">
                    <a:lumMod val="50000"/>
                  </a:schemeClr>
                </a:solidFill>
                <a:latin typeface="Arial"/>
                <a:cs typeface="Arial"/>
              </a:defRPr>
            </a:lvl2pPr>
            <a:lvl3pPr marL="1143000" indent="-228600">
              <a:buClr>
                <a:srgbClr val="10A3C8"/>
              </a:buClr>
              <a:buFont typeface="Courier New"/>
              <a:buChar char="o"/>
              <a:defRPr sz="1600">
                <a:solidFill>
                  <a:schemeClr val="accent5">
                    <a:lumMod val="50000"/>
                  </a:schemeClr>
                </a:solidFill>
                <a:latin typeface="Arial"/>
                <a:cs typeface="Arial"/>
              </a:defRPr>
            </a:lvl3pPr>
            <a:lvl4pPr marL="1600200" indent="-228600">
              <a:buClr>
                <a:srgbClr val="10A3C8"/>
              </a:buClr>
              <a:buFont typeface="Courier New"/>
              <a:buChar char="o"/>
              <a:defRPr sz="1600">
                <a:solidFill>
                  <a:schemeClr val="accent5">
                    <a:lumMod val="50000"/>
                  </a:schemeClr>
                </a:solidFill>
                <a:latin typeface="Arial"/>
                <a:cs typeface="Arial"/>
              </a:defRPr>
            </a:lvl4pPr>
            <a:lvl5pPr marL="2057400" indent="-228600">
              <a:buClr>
                <a:srgbClr val="10A3C8"/>
              </a:buClr>
              <a:buFont typeface="Courier New"/>
              <a:buChar char="o"/>
              <a:defRPr sz="1600">
                <a:solidFill>
                  <a:schemeClr val="accent5">
                    <a:lumMod val="50000"/>
                  </a:schemeClr>
                </a:solidFill>
                <a:latin typeface="Arial"/>
                <a:cs typeface="Aria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itle 1"/>
          <p:cNvSpPr>
            <a:spLocks noGrp="1"/>
          </p:cNvSpPr>
          <p:nvPr>
            <p:ph type="ctrTitle" hasCustomPrompt="1"/>
          </p:nvPr>
        </p:nvSpPr>
        <p:spPr>
          <a:xfrm>
            <a:off x="457200" y="594688"/>
            <a:ext cx="8228417" cy="605462"/>
          </a:xfrm>
          <a:ln>
            <a:noFill/>
          </a:ln>
        </p:spPr>
        <p:txBody>
          <a:bodyPr>
            <a:noAutofit/>
          </a:bodyPr>
          <a:lstStyle>
            <a:lvl1pPr algn="l">
              <a:lnSpc>
                <a:spcPts val="2800"/>
              </a:lnSpc>
              <a:defRPr sz="2800" b="1">
                <a:solidFill>
                  <a:srgbClr val="004F6C"/>
                </a:solidFill>
                <a:latin typeface="Arial Black"/>
                <a:cs typeface="Arial Black"/>
              </a:defRPr>
            </a:lvl1pPr>
          </a:lstStyle>
          <a:p>
            <a:r>
              <a:rPr lang="en-US" dirty="0" smtClean="0"/>
              <a:t>Page header – copy with image</a:t>
            </a:r>
            <a:endParaRPr lang="en-US" dirty="0"/>
          </a:p>
        </p:txBody>
      </p:sp>
      <p:sp>
        <p:nvSpPr>
          <p:cNvPr id="12" name="Content Placeholder 2"/>
          <p:cNvSpPr>
            <a:spLocks noGrp="1"/>
          </p:cNvSpPr>
          <p:nvPr>
            <p:ph idx="10" hasCustomPrompt="1"/>
          </p:nvPr>
        </p:nvSpPr>
        <p:spPr>
          <a:xfrm>
            <a:off x="4566933" y="1390107"/>
            <a:ext cx="4118685" cy="613563"/>
          </a:xfrm>
        </p:spPr>
        <p:txBody>
          <a:bodyPr>
            <a:normAutofit/>
          </a:bodyPr>
          <a:lstStyle>
            <a:lvl1pPr marL="0" indent="0">
              <a:lnSpc>
                <a:spcPct val="110000"/>
              </a:lnSpc>
              <a:buClr>
                <a:schemeClr val="bg2"/>
              </a:buClr>
              <a:buFont typeface="Courier New"/>
              <a:buNone/>
              <a:defRPr sz="1800" baseline="0">
                <a:solidFill>
                  <a:srgbClr val="10A3C8"/>
                </a:solidFill>
                <a:latin typeface="Arial Bold"/>
                <a:cs typeface="Arial Bold"/>
              </a:defRPr>
            </a:lvl1pPr>
            <a:lvl2pPr marL="742950" indent="-285750">
              <a:buClr>
                <a:schemeClr val="bg2"/>
              </a:buClr>
              <a:buFont typeface="Courier New"/>
              <a:buChar char="o"/>
              <a:defRPr sz="1600">
                <a:solidFill>
                  <a:schemeClr val="accent5">
                    <a:lumMod val="50000"/>
                  </a:schemeClr>
                </a:solidFill>
                <a:latin typeface="Arial"/>
                <a:cs typeface="Arial"/>
              </a:defRPr>
            </a:lvl2pPr>
            <a:lvl3pPr>
              <a:buClr>
                <a:schemeClr val="bg2"/>
              </a:buClr>
              <a:defRPr sz="1600">
                <a:solidFill>
                  <a:schemeClr val="accent5">
                    <a:lumMod val="50000"/>
                  </a:schemeClr>
                </a:solidFill>
                <a:latin typeface="Arial"/>
                <a:cs typeface="Arial"/>
              </a:defRPr>
            </a:lvl3pPr>
            <a:lvl4pPr>
              <a:buClr>
                <a:schemeClr val="bg2"/>
              </a:buClr>
              <a:defRPr sz="1600">
                <a:solidFill>
                  <a:schemeClr val="accent5">
                    <a:lumMod val="50000"/>
                  </a:schemeClr>
                </a:solidFill>
                <a:latin typeface="Arial"/>
                <a:cs typeface="Arial"/>
              </a:defRPr>
            </a:lvl4pPr>
            <a:lvl5pPr>
              <a:buClr>
                <a:schemeClr val="bg2"/>
              </a:buClr>
              <a:defRPr sz="1600">
                <a:solidFill>
                  <a:schemeClr val="accent5">
                    <a:lumMod val="50000"/>
                  </a:schemeClr>
                </a:solidFill>
                <a:latin typeface="Arial"/>
                <a:cs typeface="Arial"/>
              </a:defRPr>
            </a:lvl5pPr>
          </a:lstStyle>
          <a:p>
            <a:pPr lvl="0"/>
            <a:r>
              <a:rPr lang="en-US" dirty="0" smtClean="0"/>
              <a:t>Optional short description goes here </a:t>
            </a:r>
            <a:r>
              <a:rPr lang="en-US" dirty="0" err="1" smtClean="0"/>
              <a:t>enitas</a:t>
            </a:r>
            <a:r>
              <a:rPr lang="en-US" dirty="0" smtClean="0"/>
              <a:t> as sum </a:t>
            </a:r>
            <a:r>
              <a:rPr lang="en-US" dirty="0" err="1" smtClean="0"/>
              <a:t>ulpa</a:t>
            </a:r>
            <a:r>
              <a:rPr lang="en-US" dirty="0" smtClean="0"/>
              <a:t> </a:t>
            </a:r>
            <a:r>
              <a:rPr lang="en-US" dirty="0" err="1" smtClean="0"/>
              <a:t>es</a:t>
            </a:r>
            <a:r>
              <a:rPr lang="en-US" dirty="0" smtClean="0"/>
              <a:t> </a:t>
            </a:r>
            <a:r>
              <a:rPr lang="en-US" dirty="0" err="1" smtClean="0"/>
              <a:t>dolorem</a:t>
            </a:r>
            <a:r>
              <a:rPr lang="en-US" dirty="0" smtClean="0"/>
              <a:t>.</a:t>
            </a:r>
          </a:p>
        </p:txBody>
      </p:sp>
      <p:sp>
        <p:nvSpPr>
          <p:cNvPr id="5" name="Content Placeholder 2"/>
          <p:cNvSpPr>
            <a:spLocks noGrp="1"/>
          </p:cNvSpPr>
          <p:nvPr>
            <p:ph idx="11" hasCustomPrompt="1"/>
          </p:nvPr>
        </p:nvSpPr>
        <p:spPr>
          <a:xfrm>
            <a:off x="565294" y="1390107"/>
            <a:ext cx="3650337" cy="3118404"/>
          </a:xfrm>
        </p:spPr>
        <p:txBody>
          <a:bodyPr/>
          <a:lstStyle>
            <a:lvl1pPr marL="0" indent="0">
              <a:buClr>
                <a:schemeClr val="bg2"/>
              </a:buClr>
              <a:buFont typeface="Courier New"/>
              <a:buNone/>
              <a:defRPr sz="1800">
                <a:solidFill>
                  <a:schemeClr val="accent5">
                    <a:lumMod val="50000"/>
                  </a:schemeClr>
                </a:solidFill>
                <a:latin typeface="Arial"/>
                <a:cs typeface="Arial"/>
              </a:defRPr>
            </a:lvl1pPr>
            <a:lvl2pPr marL="742950" indent="-285750">
              <a:buClr>
                <a:schemeClr val="bg2"/>
              </a:buClr>
              <a:buFont typeface="Courier New"/>
              <a:buChar char="o"/>
              <a:defRPr sz="1600">
                <a:solidFill>
                  <a:schemeClr val="accent5">
                    <a:lumMod val="50000"/>
                  </a:schemeClr>
                </a:solidFill>
                <a:latin typeface="Arial"/>
                <a:cs typeface="Arial"/>
              </a:defRPr>
            </a:lvl2pPr>
            <a:lvl3pPr>
              <a:buClr>
                <a:schemeClr val="bg2"/>
              </a:buClr>
              <a:defRPr sz="1600">
                <a:solidFill>
                  <a:schemeClr val="accent5">
                    <a:lumMod val="50000"/>
                  </a:schemeClr>
                </a:solidFill>
                <a:latin typeface="Arial"/>
                <a:cs typeface="Arial"/>
              </a:defRPr>
            </a:lvl3pPr>
            <a:lvl4pPr>
              <a:buClr>
                <a:schemeClr val="bg2"/>
              </a:buClr>
              <a:defRPr sz="1600">
                <a:solidFill>
                  <a:schemeClr val="accent5">
                    <a:lumMod val="50000"/>
                  </a:schemeClr>
                </a:solidFill>
                <a:latin typeface="Arial"/>
                <a:cs typeface="Arial"/>
              </a:defRPr>
            </a:lvl4pPr>
            <a:lvl5pPr>
              <a:buClr>
                <a:schemeClr val="bg2"/>
              </a:buClr>
              <a:defRPr sz="1600">
                <a:solidFill>
                  <a:schemeClr val="accent5">
                    <a:lumMod val="50000"/>
                  </a:schemeClr>
                </a:solidFill>
                <a:latin typeface="Arial"/>
                <a:cs typeface="Arial"/>
              </a:defRPr>
            </a:lvl5pPr>
          </a:lstStyle>
          <a:p>
            <a:pPr lvl="0"/>
            <a:r>
              <a:rPr lang="en-US" dirty="0" smtClean="0"/>
              <a:t>Add image here.</a:t>
            </a:r>
            <a:endParaRPr lang="en-US" dirty="0"/>
          </a:p>
        </p:txBody>
      </p:sp>
      <p:sp>
        <p:nvSpPr>
          <p:cNvPr id="2" name="Slide Number Placeholder 1"/>
          <p:cNvSpPr>
            <a:spLocks noGrp="1"/>
          </p:cNvSpPr>
          <p:nvPr>
            <p:ph type="sldNum" sz="quarter" idx="12"/>
          </p:nvPr>
        </p:nvSpPr>
        <p:spPr>
          <a:xfrm>
            <a:off x="457201" y="4651830"/>
            <a:ext cx="359229" cy="273844"/>
          </a:xfrm>
        </p:spPr>
        <p:txBody>
          <a:bodyPr/>
          <a:lstStyle/>
          <a:p>
            <a:fld id="{AD8BD5D9-82A3-C54E-9C5D-A96269961E0B}" type="slidenum">
              <a:rPr lang="en-US" smtClean="0"/>
              <a:pPr/>
              <a:t>‹#›</a:t>
            </a:fld>
            <a:endParaRPr lang="en-US" dirty="0"/>
          </a:p>
        </p:txBody>
      </p:sp>
      <p:pic>
        <p:nvPicPr>
          <p:cNvPr id="9" name="Picture 8" descr="L_BCH_RGB.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798" y="4568487"/>
            <a:ext cx="1147942" cy="350760"/>
          </a:xfrm>
          <a:prstGeom prst="rect">
            <a:avLst/>
          </a:prstGeom>
        </p:spPr>
      </p:pic>
    </p:spTree>
    <p:extLst>
      <p:ext uri="{BB962C8B-B14F-4D97-AF65-F5344CB8AC3E}">
        <p14:creationId xmlns:p14="http://schemas.microsoft.com/office/powerpoint/2010/main" val="26389111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601145"/>
            <a:ext cx="8229600" cy="1202436"/>
          </a:xfrm>
          <a:prstGeom prst="rect">
            <a:avLst/>
          </a:prstGeom>
        </p:spPr>
        <p:txBody>
          <a:bodyPr vert="horz" lIns="91440" tIns="45720" rIns="91440" bIns="45720" rtlCol="0" anchor="ctr">
            <a:no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884641"/>
            <a:ext cx="8229600" cy="2709981"/>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Slide Number Placeholder 3"/>
          <p:cNvSpPr>
            <a:spLocks noGrp="1"/>
          </p:cNvSpPr>
          <p:nvPr>
            <p:ph type="sldNum" sz="quarter" idx="4"/>
          </p:nvPr>
        </p:nvSpPr>
        <p:spPr>
          <a:xfrm>
            <a:off x="457201" y="4767263"/>
            <a:ext cx="359229" cy="273844"/>
          </a:xfrm>
          <a:prstGeom prst="rect">
            <a:avLst/>
          </a:prstGeom>
        </p:spPr>
        <p:txBody>
          <a:bodyPr vert="horz" lIns="91440" tIns="45720" rIns="91440" bIns="45720" rtlCol="0" anchor="ctr"/>
          <a:lstStyle>
            <a:lvl1pPr algn="l">
              <a:defRPr sz="900">
                <a:solidFill>
                  <a:schemeClr val="tx1"/>
                </a:solidFill>
                <a:latin typeface="Arial Black"/>
                <a:cs typeface="Arial Black"/>
              </a:defRPr>
            </a:lvl1pPr>
          </a:lstStyle>
          <a:p>
            <a:fld id="{AD8BD5D9-82A3-C54E-9C5D-A96269961E0B}" type="slidenum">
              <a:rPr lang="en-US" smtClean="0"/>
              <a:pPr/>
              <a:t>‹#›</a:t>
            </a:fld>
            <a:endParaRPr lang="en-US" dirty="0"/>
          </a:p>
        </p:txBody>
      </p:sp>
    </p:spTree>
    <p:extLst>
      <p:ext uri="{BB962C8B-B14F-4D97-AF65-F5344CB8AC3E}">
        <p14:creationId xmlns:p14="http://schemas.microsoft.com/office/powerpoint/2010/main" val="1348440203"/>
      </p:ext>
    </p:extLst>
  </p:cSld>
  <p:clrMap bg1="lt1" tx1="dk1" bg2="lt2" tx2="dk2" accent1="accent1" accent2="accent2" accent3="accent3" accent4="accent4" accent5="accent5" accent6="accent6" hlink="hlink" folHlink="folHlink"/>
  <p:sldLayoutIdLst>
    <p:sldLayoutId id="2147483688" r:id="rId1"/>
    <p:sldLayoutId id="2147483692" r:id="rId2"/>
    <p:sldLayoutId id="2147483693" r:id="rId3"/>
    <p:sldLayoutId id="2147483694" r:id="rId4"/>
    <p:sldLayoutId id="2147483695" r:id="rId5"/>
    <p:sldLayoutId id="2147483696" r:id="rId6"/>
    <p:sldLayoutId id="2147483676" r:id="rId7"/>
    <p:sldLayoutId id="2147483650" r:id="rId8"/>
    <p:sldLayoutId id="2147483678" r:id="rId9"/>
    <p:sldLayoutId id="2147483679" r:id="rId10"/>
    <p:sldLayoutId id="2147483680" r:id="rId11"/>
    <p:sldLayoutId id="2147483684" r:id="rId12"/>
    <p:sldLayoutId id="2147483681" r:id="rId13"/>
    <p:sldLayoutId id="2147483682" r:id="rId14"/>
    <p:sldLayoutId id="2147483699" r:id="rId15"/>
    <p:sldLayoutId id="2147483687" r:id="rId16"/>
  </p:sldLayoutIdLst>
  <p:hf hdr="0" dt="0"/>
  <p:txStyles>
    <p:titleStyle>
      <a:lvl1pPr algn="l" defTabSz="457200" rtl="0" eaLnBrk="1" latinLnBrk="0" hangingPunct="1">
        <a:lnSpc>
          <a:spcPts val="4800"/>
        </a:lnSpc>
        <a:spcBef>
          <a:spcPct val="0"/>
        </a:spcBef>
        <a:buNone/>
        <a:defRPr sz="4800" kern="1200">
          <a:solidFill>
            <a:srgbClr val="004F6C"/>
          </a:solidFill>
          <a:latin typeface="Arial Black"/>
          <a:ea typeface="+mj-ea"/>
          <a:cs typeface="Arial Black"/>
        </a:defRPr>
      </a:lvl1pPr>
    </p:titleStyle>
    <p:bodyStyle>
      <a:lvl1pPr marL="342900" indent="-342900" algn="l" defTabSz="457200" rtl="0" eaLnBrk="1" latinLnBrk="0" hangingPunct="1">
        <a:lnSpc>
          <a:spcPct val="140000"/>
        </a:lnSpc>
        <a:spcBef>
          <a:spcPct val="20000"/>
        </a:spcBef>
        <a:buClr>
          <a:srgbClr val="10A3C8"/>
        </a:buClr>
        <a:buFont typeface="Courier New"/>
        <a:buChar char="o"/>
        <a:defRPr sz="1800" kern="1200">
          <a:solidFill>
            <a:schemeClr val="accent5">
              <a:lumMod val="50000"/>
            </a:schemeClr>
          </a:solidFill>
          <a:latin typeface="+mn-lt"/>
          <a:ea typeface="+mn-ea"/>
          <a:cs typeface="+mn-cs"/>
        </a:defRPr>
      </a:lvl1pPr>
      <a:lvl2pPr marL="742950" indent="-285750" algn="l" defTabSz="457200" rtl="0" eaLnBrk="1" latinLnBrk="0" hangingPunct="1">
        <a:lnSpc>
          <a:spcPct val="170000"/>
        </a:lnSpc>
        <a:spcBef>
          <a:spcPct val="20000"/>
        </a:spcBef>
        <a:buClr>
          <a:srgbClr val="10A3C8"/>
        </a:buClr>
        <a:buFont typeface="Courier New"/>
        <a:buChar char="o"/>
        <a:defRPr sz="1600" kern="1200">
          <a:solidFill>
            <a:schemeClr val="accent5">
              <a:lumMod val="50000"/>
            </a:schemeClr>
          </a:solidFill>
          <a:latin typeface="+mn-lt"/>
          <a:ea typeface="+mn-ea"/>
          <a:cs typeface="+mn-cs"/>
        </a:defRPr>
      </a:lvl2pPr>
      <a:lvl3pPr marL="1143000" indent="-228600" algn="l" defTabSz="457200" rtl="0" eaLnBrk="1" latinLnBrk="0" hangingPunct="1">
        <a:lnSpc>
          <a:spcPct val="140000"/>
        </a:lnSpc>
        <a:spcBef>
          <a:spcPct val="20000"/>
        </a:spcBef>
        <a:buClr>
          <a:srgbClr val="10A3C8"/>
        </a:buClr>
        <a:buFont typeface="Courier New"/>
        <a:buChar char="o"/>
        <a:defRPr sz="1600" kern="1200">
          <a:solidFill>
            <a:schemeClr val="accent5">
              <a:lumMod val="50000"/>
            </a:schemeClr>
          </a:solidFill>
          <a:latin typeface="+mn-lt"/>
          <a:ea typeface="+mn-ea"/>
          <a:cs typeface="+mn-cs"/>
        </a:defRPr>
      </a:lvl3pPr>
      <a:lvl4pPr marL="1600200" indent="-228600" algn="l" defTabSz="457200" rtl="0" eaLnBrk="1" latinLnBrk="0" hangingPunct="1">
        <a:lnSpc>
          <a:spcPct val="140000"/>
        </a:lnSpc>
        <a:spcBef>
          <a:spcPct val="20000"/>
        </a:spcBef>
        <a:buClr>
          <a:srgbClr val="10A3C8"/>
        </a:buClr>
        <a:buFont typeface="Courier New"/>
        <a:buChar char="o"/>
        <a:defRPr sz="1600" kern="1200">
          <a:solidFill>
            <a:schemeClr val="accent5">
              <a:lumMod val="50000"/>
            </a:schemeClr>
          </a:solidFill>
          <a:latin typeface="+mn-lt"/>
          <a:ea typeface="+mn-ea"/>
          <a:cs typeface="+mn-cs"/>
        </a:defRPr>
      </a:lvl4pPr>
      <a:lvl5pPr marL="2057400" indent="-228600" algn="l" defTabSz="457200" rtl="0" eaLnBrk="1" latinLnBrk="0" hangingPunct="1">
        <a:lnSpc>
          <a:spcPct val="140000"/>
        </a:lnSpc>
        <a:spcBef>
          <a:spcPct val="20000"/>
        </a:spcBef>
        <a:buClr>
          <a:srgbClr val="10A3C8"/>
        </a:buClr>
        <a:buFont typeface="Courier New"/>
        <a:buChar char="o"/>
        <a:defRPr sz="1600" kern="1200">
          <a:solidFill>
            <a:schemeClr val="accent5">
              <a:lumMod val="50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slideLayout" Target="../slideLayouts/slideLayout8.xml"/><Relationship Id="rId1" Type="http://schemas.openxmlformats.org/officeDocument/2006/relationships/vmlDrawing" Target="../drawings/vmlDrawing1.vml"/></Relationships>
</file>

<file path=ppt/slides/_rels/slide2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emf"/><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image" Target="../media/image46.png"/><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1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54447" y="600700"/>
            <a:ext cx="6925016" cy="587353"/>
          </a:xfrm>
        </p:spPr>
        <p:txBody>
          <a:bodyPr/>
          <a:lstStyle/>
          <a:p>
            <a:pPr algn="ctr">
              <a:lnSpc>
                <a:spcPct val="100000"/>
              </a:lnSpc>
            </a:pPr>
            <a:r>
              <a:rPr lang="en-CA" sz="1400" cap="all" dirty="0" smtClean="0"/>
              <a:t/>
            </a:r>
            <a:br>
              <a:rPr lang="en-CA" sz="1400" cap="all" dirty="0" smtClean="0"/>
            </a:br>
            <a:r>
              <a:rPr lang="en-CA" sz="1400" cap="all" dirty="0"/>
              <a:t/>
            </a:r>
            <a:br>
              <a:rPr lang="en-CA" sz="1400" cap="all" dirty="0"/>
            </a:br>
            <a:r>
              <a:rPr lang="en-CA" sz="1400" cap="all" dirty="0" smtClean="0"/>
              <a:t/>
            </a:r>
            <a:br>
              <a:rPr lang="en-CA" sz="1400" cap="all" dirty="0" smtClean="0"/>
            </a:br>
            <a:r>
              <a:rPr lang="en-CA" sz="1400" cap="all" dirty="0"/>
              <a:t/>
            </a:r>
            <a:br>
              <a:rPr lang="en-CA" sz="1400" cap="all" dirty="0"/>
            </a:br>
            <a:r>
              <a:rPr lang="en-CA" sz="1400" cap="all" dirty="0" smtClean="0"/>
              <a:t/>
            </a:r>
            <a:br>
              <a:rPr lang="en-CA" sz="1400" cap="all" dirty="0" smtClean="0"/>
            </a:br>
            <a:r>
              <a:rPr lang="en-CA" sz="1400" cap="all" dirty="0"/>
              <a:t/>
            </a:r>
            <a:br>
              <a:rPr lang="en-CA" sz="1400" cap="all" dirty="0"/>
            </a:br>
            <a:r>
              <a:rPr lang="en-CA" sz="1400" cap="all" dirty="0" smtClean="0"/>
              <a:t/>
            </a:r>
            <a:br>
              <a:rPr lang="en-CA" sz="1400" cap="all" dirty="0" smtClean="0"/>
            </a:br>
            <a:r>
              <a:rPr lang="en-CA" sz="1400" cap="all" dirty="0" smtClean="0"/>
              <a:t/>
            </a:r>
            <a:br>
              <a:rPr lang="en-CA" sz="1400" cap="all" dirty="0" smtClean="0"/>
            </a:br>
            <a:r>
              <a:rPr lang="en-CA" sz="1400" cap="all" dirty="0" smtClean="0"/>
              <a:t/>
            </a:r>
            <a:br>
              <a:rPr lang="en-CA" sz="1400" cap="all" dirty="0" smtClean="0"/>
            </a:br>
            <a:r>
              <a:rPr lang="en-CA" sz="1400" cap="all" dirty="0"/>
              <a:t/>
            </a:r>
            <a:br>
              <a:rPr lang="en-CA" sz="1400" cap="all" dirty="0"/>
            </a:br>
            <a:r>
              <a:rPr lang="en-CA" sz="1400" cap="all" dirty="0" smtClean="0"/>
              <a:t/>
            </a:r>
            <a:br>
              <a:rPr lang="en-CA" sz="1400" cap="all" dirty="0" smtClean="0"/>
            </a:br>
            <a:r>
              <a:rPr lang="en-CA" sz="1400" cap="all" dirty="0"/>
              <a:t/>
            </a:r>
            <a:br>
              <a:rPr lang="en-CA" sz="1400" cap="all" dirty="0"/>
            </a:br>
            <a:r>
              <a:rPr lang="en-CA" sz="2400" cap="all" dirty="0" smtClean="0"/>
              <a:t>MMBU MFC Project</a:t>
            </a:r>
            <a:r>
              <a:rPr lang="en-CA" sz="1400" cap="all" dirty="0" smtClean="0"/>
              <a:t/>
            </a:r>
            <a:br>
              <a:rPr lang="en-CA" sz="1400" cap="all" dirty="0" smtClean="0"/>
            </a:br>
            <a:r>
              <a:rPr lang="en-CA" sz="1400" cap="all" dirty="0"/>
              <a:t/>
            </a:r>
            <a:br>
              <a:rPr lang="en-CA" sz="1400" cap="all" dirty="0"/>
            </a:br>
            <a:r>
              <a:rPr lang="en-CA" sz="1400" cap="all" dirty="0"/>
              <a:t/>
            </a:r>
            <a:br>
              <a:rPr lang="en-CA" sz="1400" cap="all" dirty="0"/>
            </a:br>
            <a:r>
              <a:rPr lang="en-CA" sz="1600" cap="all" dirty="0" smtClean="0"/>
              <a:t>Non-Electrical </a:t>
            </a:r>
            <a:r>
              <a:rPr lang="en-CA" sz="1600" cap="all" dirty="0"/>
              <a:t>Workers’ </a:t>
            </a:r>
            <a:r>
              <a:rPr lang="en-CA" sz="1600" cap="all" dirty="0" smtClean="0"/>
              <a:t>Safety </a:t>
            </a:r>
            <a:r>
              <a:rPr lang="en-CA" sz="1600" cap="all" dirty="0"/>
              <a:t>Hazard Assessment </a:t>
            </a:r>
            <a:r>
              <a:rPr lang="en-CA" sz="1600" cap="all" dirty="0" smtClean="0"/>
              <a:t>When </a:t>
            </a:r>
            <a:r>
              <a:rPr lang="en-CA" sz="1600" cap="all" dirty="0"/>
              <a:t>Working under Overhead Transmission </a:t>
            </a:r>
            <a:r>
              <a:rPr lang="en-CA" sz="1600" cap="all" dirty="0" smtClean="0"/>
              <a:t>Lines</a:t>
            </a:r>
            <a:r>
              <a:rPr lang="en-CA" sz="1400" cap="all" dirty="0" smtClean="0"/>
              <a:t/>
            </a:r>
            <a:br>
              <a:rPr lang="en-CA" sz="1400" cap="all" dirty="0" smtClean="0"/>
            </a:br>
            <a:r>
              <a:rPr lang="en-CA" sz="1400" cap="all" dirty="0"/>
              <a:t/>
            </a:r>
            <a:br>
              <a:rPr lang="en-CA" sz="1400" cap="all" dirty="0"/>
            </a:br>
            <a:r>
              <a:rPr lang="en-CA" sz="1400" cap="all" dirty="0" smtClean="0"/>
              <a:t/>
            </a:r>
            <a:br>
              <a:rPr lang="en-CA" sz="1400" cap="all" dirty="0" smtClean="0"/>
            </a:br>
            <a:r>
              <a:rPr lang="en-CA" sz="1400" cap="all" dirty="0" smtClean="0"/>
              <a:t/>
            </a:r>
            <a:br>
              <a:rPr lang="en-CA" sz="1400" cap="all" dirty="0" smtClean="0"/>
            </a:br>
            <a:r>
              <a:rPr lang="en-CA" sz="1400" cap="all" dirty="0" smtClean="0"/>
              <a:t>Overview </a:t>
            </a:r>
            <a:r>
              <a:rPr lang="en-CA" sz="1400" cap="all" dirty="0"/>
              <a:t>of </a:t>
            </a:r>
            <a:r>
              <a:rPr lang="en-CA" sz="1400" cap="all" dirty="0" smtClean="0"/>
              <a:t>Assessment</a:t>
            </a:r>
            <a:r>
              <a:rPr lang="en-CA" cap="all" dirty="0"/>
              <a:t/>
            </a:r>
            <a:br>
              <a:rPr lang="en-CA" cap="all" dirty="0"/>
            </a:br>
            <a:endParaRPr lang="en-US" dirty="0"/>
          </a:p>
        </p:txBody>
      </p:sp>
      <p:sp>
        <p:nvSpPr>
          <p:cNvPr id="3" name="Footer Placeholder 2"/>
          <p:cNvSpPr>
            <a:spLocks noGrp="1"/>
          </p:cNvSpPr>
          <p:nvPr>
            <p:ph type="ftr" sz="quarter" idx="10"/>
          </p:nvPr>
        </p:nvSpPr>
        <p:spPr/>
        <p:txBody>
          <a:bodyPr/>
          <a:lstStyle/>
          <a:p>
            <a:r>
              <a:rPr lang="en-US" dirty="0" smtClean="0"/>
              <a:t>June 12, 2019 - RPS R0</a:t>
            </a:r>
            <a:endParaRPr lang="en-US" dirty="0"/>
          </a:p>
        </p:txBody>
      </p:sp>
    </p:spTree>
    <p:extLst>
      <p:ext uri="{BB962C8B-B14F-4D97-AF65-F5344CB8AC3E}">
        <p14:creationId xmlns:p14="http://schemas.microsoft.com/office/powerpoint/2010/main" val="29456410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456019" y="291957"/>
            <a:ext cx="6074228" cy="605462"/>
          </a:xfrm>
        </p:spPr>
        <p:txBody>
          <a:bodyPr/>
          <a:lstStyle/>
          <a:p>
            <a:r>
              <a:rPr lang="en-US" dirty="0"/>
              <a:t>Background con’t</a:t>
            </a:r>
          </a:p>
        </p:txBody>
      </p:sp>
      <p:sp>
        <p:nvSpPr>
          <p:cNvPr id="7" name="Slide Number Placeholder 6"/>
          <p:cNvSpPr>
            <a:spLocks noGrp="1"/>
          </p:cNvSpPr>
          <p:nvPr>
            <p:ph type="sldNum" sz="quarter" idx="11"/>
          </p:nvPr>
        </p:nvSpPr>
        <p:spPr/>
        <p:txBody>
          <a:bodyPr/>
          <a:lstStyle/>
          <a:p>
            <a:fld id="{AD8BD5D9-82A3-C54E-9C5D-A96269961E0B}" type="slidenum">
              <a:rPr lang="en-US" smtClean="0"/>
              <a:pPr/>
              <a:t>10</a:t>
            </a:fld>
            <a:endParaRPr lang="en-US" dirty="0"/>
          </a:p>
        </p:txBody>
      </p:sp>
      <p:pic>
        <p:nvPicPr>
          <p:cNvPr id="8" name="Picture 7"/>
          <p:cNvPicPr/>
          <p:nvPr/>
        </p:nvPicPr>
        <p:blipFill rotWithShape="1">
          <a:blip r:embed="rId2"/>
          <a:srcRect l="29316" t="18567" r="27992" b="47231"/>
          <a:stretch/>
        </p:blipFill>
        <p:spPr bwMode="auto">
          <a:xfrm>
            <a:off x="577900" y="1063060"/>
            <a:ext cx="8032143" cy="345645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81126351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6019" y="1007842"/>
            <a:ext cx="8501096" cy="3477390"/>
          </a:xfrm>
        </p:spPr>
        <p:txBody>
          <a:bodyPr>
            <a:normAutofit fontScale="92500" lnSpcReduction="20000"/>
          </a:bodyPr>
          <a:lstStyle/>
          <a:p>
            <a:r>
              <a:rPr lang="en-CA" dirty="0"/>
              <a:t>Based on input from the MMBU Project Manager and new facility drawings supplied, plus information obtained during the site visits, the Job Site Hazard Assessment exercise, and other sources, the following is understood that</a:t>
            </a:r>
            <a:r>
              <a:rPr lang="en-CA" dirty="0" smtClean="0"/>
              <a:t>:</a:t>
            </a:r>
            <a:r>
              <a:rPr lang="en-CA" dirty="0"/>
              <a:t> </a:t>
            </a:r>
            <a:endParaRPr lang="en-US" dirty="0"/>
          </a:p>
          <a:p>
            <a:pPr marL="285750" lvl="0" indent="-285750">
              <a:buFont typeface="Arial" panose="020B0604020202020204" pitchFamily="34" charset="0"/>
              <a:buChar char="•"/>
            </a:pPr>
            <a:r>
              <a:rPr lang="en-CA" dirty="0"/>
              <a:t>the main sorting work area is under the present and future 230 kV transmission lines,</a:t>
            </a:r>
            <a:endParaRPr lang="en-US" dirty="0"/>
          </a:p>
          <a:p>
            <a:pPr marL="285750" lvl="0" indent="-285750">
              <a:buFont typeface="Arial" panose="020B0604020202020204" pitchFamily="34" charset="0"/>
              <a:buChar char="•"/>
            </a:pPr>
            <a:r>
              <a:rPr lang="en-CA" dirty="0"/>
              <a:t>the information regarding work practices, equipment, tools supplied by MMBU staff is completed and accurate, </a:t>
            </a:r>
            <a:endParaRPr lang="en-US" dirty="0"/>
          </a:p>
          <a:p>
            <a:pPr marL="285750" lvl="0" indent="-285750">
              <a:buFont typeface="Arial" panose="020B0604020202020204" pitchFamily="34" charset="0"/>
              <a:buChar char="•"/>
            </a:pPr>
            <a:r>
              <a:rPr lang="en-CA" dirty="0"/>
              <a:t>the work area will surfaced with a minimum of 76 mm (3 inches) of asphalt,</a:t>
            </a:r>
            <a:endParaRPr lang="en-US" dirty="0"/>
          </a:p>
          <a:p>
            <a:pPr marL="285750" lvl="0" indent="-285750">
              <a:buFont typeface="Arial" panose="020B0604020202020204" pitchFamily="34" charset="0"/>
              <a:buChar char="•"/>
            </a:pPr>
            <a:r>
              <a:rPr lang="en-CA" dirty="0"/>
              <a:t>the electrical clearance to the overhead 230 kV conductors will be based on the height of the tallest heavy equipment (25’) used in the sorting work area,</a:t>
            </a:r>
            <a:endParaRPr lang="en-US" dirty="0"/>
          </a:p>
        </p:txBody>
      </p:sp>
      <p:sp>
        <p:nvSpPr>
          <p:cNvPr id="3" name="Title 2"/>
          <p:cNvSpPr>
            <a:spLocks noGrp="1"/>
          </p:cNvSpPr>
          <p:nvPr>
            <p:ph type="ctrTitle"/>
          </p:nvPr>
        </p:nvSpPr>
        <p:spPr>
          <a:xfrm>
            <a:off x="456019" y="291957"/>
            <a:ext cx="6074228" cy="605462"/>
          </a:xfrm>
        </p:spPr>
        <p:txBody>
          <a:bodyPr/>
          <a:lstStyle/>
          <a:p>
            <a:r>
              <a:rPr lang="en-US" dirty="0" smtClean="0"/>
              <a:t>Assumptions</a:t>
            </a:r>
            <a:endParaRPr lang="en-US" dirty="0"/>
          </a:p>
        </p:txBody>
      </p:sp>
      <p:sp>
        <p:nvSpPr>
          <p:cNvPr id="7" name="Slide Number Placeholder 6"/>
          <p:cNvSpPr>
            <a:spLocks noGrp="1"/>
          </p:cNvSpPr>
          <p:nvPr>
            <p:ph type="sldNum" sz="quarter" idx="11"/>
          </p:nvPr>
        </p:nvSpPr>
        <p:spPr/>
        <p:txBody>
          <a:bodyPr/>
          <a:lstStyle/>
          <a:p>
            <a:fld id="{AD8BD5D9-82A3-C54E-9C5D-A96269961E0B}" type="slidenum">
              <a:rPr lang="en-US" smtClean="0"/>
              <a:pPr/>
              <a:t>11</a:t>
            </a:fld>
            <a:endParaRPr lang="en-US" dirty="0"/>
          </a:p>
        </p:txBody>
      </p:sp>
    </p:spTree>
    <p:extLst>
      <p:ext uri="{BB962C8B-B14F-4D97-AF65-F5344CB8AC3E}">
        <p14:creationId xmlns:p14="http://schemas.microsoft.com/office/powerpoint/2010/main" val="283164912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6019" y="1007842"/>
            <a:ext cx="8501096" cy="3477390"/>
          </a:xfrm>
        </p:spPr>
        <p:txBody>
          <a:bodyPr>
            <a:normAutofit fontScale="85000" lnSpcReduction="20000"/>
          </a:bodyPr>
          <a:lstStyle/>
          <a:p>
            <a:pPr marL="285750" lvl="0" indent="-285750">
              <a:buFont typeface="Arial" panose="020B0604020202020204" pitchFamily="34" charset="0"/>
              <a:buChar char="•"/>
            </a:pPr>
            <a:r>
              <a:rPr lang="en-CA" dirty="0"/>
              <a:t>the dimensions of the existing double circuit tower and proposed double circuit steel pole are used for the Induction and EMF studies, plus the conductor, </a:t>
            </a:r>
            <a:r>
              <a:rPr lang="en-CA" dirty="0" err="1"/>
              <a:t>groundwire</a:t>
            </a:r>
            <a:r>
              <a:rPr lang="en-CA" dirty="0"/>
              <a:t>, structure and line failure hazard assessments,</a:t>
            </a:r>
            <a:endParaRPr lang="en-US" dirty="0"/>
          </a:p>
          <a:p>
            <a:pPr marL="285750" lvl="0" indent="-285750">
              <a:buFont typeface="Arial" panose="020B0604020202020204" pitchFamily="34" charset="0"/>
              <a:buChar char="•"/>
            </a:pPr>
            <a:r>
              <a:rPr lang="en-CA" dirty="0"/>
              <a:t>the thermal current rating of the line of 1000 amperes is used for the Induction study, </a:t>
            </a:r>
            <a:endParaRPr lang="en-US" dirty="0"/>
          </a:p>
          <a:p>
            <a:pPr marL="285750" lvl="0" indent="-285750">
              <a:buFont typeface="Arial" panose="020B0604020202020204" pitchFamily="34" charset="0"/>
              <a:buChar char="•"/>
            </a:pPr>
            <a:r>
              <a:rPr lang="en-CA" dirty="0"/>
              <a:t>the maximum steady state currents for the lines of 1350 amperes and 1220 amperes is used for the EMF study,</a:t>
            </a:r>
            <a:endParaRPr lang="en-US" dirty="0"/>
          </a:p>
          <a:p>
            <a:pPr marL="285750" lvl="0" indent="-285750">
              <a:buFont typeface="Arial" panose="020B0604020202020204" pitchFamily="34" charset="0"/>
              <a:buChar char="•"/>
            </a:pPr>
            <a:r>
              <a:rPr lang="en-CA" dirty="0"/>
              <a:t>the fencing associated with the facility will be standard metal mesh screen type with steel pole supports and barbwire,</a:t>
            </a:r>
            <a:endParaRPr lang="en-US" dirty="0"/>
          </a:p>
          <a:p>
            <a:pPr marL="285750" lvl="0" indent="-285750">
              <a:buFont typeface="Arial" panose="020B0604020202020204" pitchFamily="34" charset="0"/>
              <a:buChar char="•"/>
            </a:pPr>
            <a:r>
              <a:rPr lang="en-CA" dirty="0"/>
              <a:t>the main entrance gates will have card readers and be electric powered,</a:t>
            </a:r>
            <a:endParaRPr lang="en-US" dirty="0"/>
          </a:p>
          <a:p>
            <a:pPr marL="285750" indent="-285750">
              <a:buFont typeface="Arial" panose="020B0604020202020204" pitchFamily="34" charset="0"/>
              <a:buChar char="•"/>
            </a:pPr>
            <a:r>
              <a:rPr lang="en-CA" dirty="0"/>
              <a:t>the main power circuit from the BC Hydro Distribution System for the new MMBU facility is located very near to the east fence where the main gates are </a:t>
            </a:r>
            <a:r>
              <a:rPr lang="en-CA" dirty="0" smtClean="0"/>
              <a:t>located.</a:t>
            </a:r>
            <a:endParaRPr lang="en-US" dirty="0"/>
          </a:p>
        </p:txBody>
      </p:sp>
      <p:sp>
        <p:nvSpPr>
          <p:cNvPr id="3" name="Title 2"/>
          <p:cNvSpPr>
            <a:spLocks noGrp="1"/>
          </p:cNvSpPr>
          <p:nvPr>
            <p:ph type="ctrTitle"/>
          </p:nvPr>
        </p:nvSpPr>
        <p:spPr>
          <a:xfrm>
            <a:off x="456019" y="291957"/>
            <a:ext cx="6074228" cy="605462"/>
          </a:xfrm>
        </p:spPr>
        <p:txBody>
          <a:bodyPr/>
          <a:lstStyle/>
          <a:p>
            <a:r>
              <a:rPr lang="en-US" dirty="0" smtClean="0"/>
              <a:t>Assumptions con’t</a:t>
            </a:r>
            <a:endParaRPr lang="en-US" dirty="0"/>
          </a:p>
        </p:txBody>
      </p:sp>
      <p:sp>
        <p:nvSpPr>
          <p:cNvPr id="7" name="Slide Number Placeholder 6"/>
          <p:cNvSpPr>
            <a:spLocks noGrp="1"/>
          </p:cNvSpPr>
          <p:nvPr>
            <p:ph type="sldNum" sz="quarter" idx="11"/>
          </p:nvPr>
        </p:nvSpPr>
        <p:spPr/>
        <p:txBody>
          <a:bodyPr/>
          <a:lstStyle/>
          <a:p>
            <a:fld id="{AD8BD5D9-82A3-C54E-9C5D-A96269961E0B}" type="slidenum">
              <a:rPr lang="en-US" smtClean="0"/>
              <a:pPr/>
              <a:t>12</a:t>
            </a:fld>
            <a:endParaRPr lang="en-US" dirty="0"/>
          </a:p>
        </p:txBody>
      </p:sp>
    </p:spTree>
    <p:extLst>
      <p:ext uri="{BB962C8B-B14F-4D97-AF65-F5344CB8AC3E}">
        <p14:creationId xmlns:p14="http://schemas.microsoft.com/office/powerpoint/2010/main" val="146285489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42078" y="1007842"/>
            <a:ext cx="8615037" cy="3477390"/>
          </a:xfrm>
        </p:spPr>
        <p:txBody>
          <a:bodyPr>
            <a:normAutofit fontScale="85000" lnSpcReduction="20000"/>
          </a:bodyPr>
          <a:lstStyle/>
          <a:p>
            <a:pPr marL="285750" lvl="0" indent="-285750">
              <a:buFont typeface="Arial" panose="020B0604020202020204" pitchFamily="34" charset="0"/>
              <a:buChar char="•"/>
            </a:pPr>
            <a:r>
              <a:rPr lang="en-CA" dirty="0"/>
              <a:t>for the hazard assessment BC Hydro staff will spend the following time in the work area under the 230 kV transmission lines on foot and could be anywhere is this work space (random distribution assumed) that</a:t>
            </a:r>
            <a:r>
              <a:rPr lang="en-CA" dirty="0" smtClean="0"/>
              <a:t>:</a:t>
            </a:r>
            <a:r>
              <a:rPr lang="en-CA" dirty="0"/>
              <a:t> </a:t>
            </a:r>
            <a:endParaRPr lang="en-US" sz="1600" dirty="0" smtClean="0"/>
          </a:p>
          <a:p>
            <a:pPr lvl="1"/>
            <a:r>
              <a:rPr lang="en-CA" dirty="0" smtClean="0"/>
              <a:t>two workers will be on foot 100% of the time for an average of 50% of their work day,</a:t>
            </a:r>
            <a:endParaRPr lang="en-US" sz="1400" dirty="0" smtClean="0"/>
          </a:p>
          <a:p>
            <a:pPr lvl="1"/>
            <a:r>
              <a:rPr lang="en-CA" dirty="0" smtClean="0"/>
              <a:t>five </a:t>
            </a:r>
            <a:r>
              <a:rPr lang="en-CA" dirty="0"/>
              <a:t>worker utilizing forklifts for an average of 80% of their work day and being on foot for only10% this time,</a:t>
            </a:r>
            <a:endParaRPr lang="en-US" sz="1400" dirty="0"/>
          </a:p>
          <a:p>
            <a:pPr lvl="1"/>
            <a:r>
              <a:rPr lang="en-CA" dirty="0"/>
              <a:t>each worker puts in150 hours of overtime per year, takes at least 3 weeks of holidays, plus all their SWAP days and Statutory holidays, and</a:t>
            </a:r>
            <a:endParaRPr lang="en-US" sz="1400" dirty="0"/>
          </a:p>
          <a:p>
            <a:pPr lvl="1"/>
            <a:r>
              <a:rPr lang="en-CA" dirty="0"/>
              <a:t>at the present time there seems are no special Personal Protection Equipment (PPE), training or procedures to be required or in place,</a:t>
            </a:r>
            <a:endParaRPr lang="en-US" sz="1400" dirty="0"/>
          </a:p>
        </p:txBody>
      </p:sp>
      <p:sp>
        <p:nvSpPr>
          <p:cNvPr id="3" name="Title 2"/>
          <p:cNvSpPr>
            <a:spLocks noGrp="1"/>
          </p:cNvSpPr>
          <p:nvPr>
            <p:ph type="ctrTitle"/>
          </p:nvPr>
        </p:nvSpPr>
        <p:spPr>
          <a:xfrm>
            <a:off x="456019" y="291957"/>
            <a:ext cx="6074228" cy="605462"/>
          </a:xfrm>
        </p:spPr>
        <p:txBody>
          <a:bodyPr/>
          <a:lstStyle/>
          <a:p>
            <a:r>
              <a:rPr lang="en-US" dirty="0" smtClean="0"/>
              <a:t>Assumptions con’t</a:t>
            </a:r>
            <a:endParaRPr lang="en-US" dirty="0"/>
          </a:p>
        </p:txBody>
      </p:sp>
      <p:sp>
        <p:nvSpPr>
          <p:cNvPr id="7" name="Slide Number Placeholder 6"/>
          <p:cNvSpPr>
            <a:spLocks noGrp="1"/>
          </p:cNvSpPr>
          <p:nvPr>
            <p:ph type="sldNum" sz="quarter" idx="11"/>
          </p:nvPr>
        </p:nvSpPr>
        <p:spPr/>
        <p:txBody>
          <a:bodyPr/>
          <a:lstStyle/>
          <a:p>
            <a:fld id="{AD8BD5D9-82A3-C54E-9C5D-A96269961E0B}" type="slidenum">
              <a:rPr lang="en-US" smtClean="0"/>
              <a:pPr/>
              <a:t>13</a:t>
            </a:fld>
            <a:endParaRPr lang="en-US" dirty="0"/>
          </a:p>
        </p:txBody>
      </p:sp>
    </p:spTree>
    <p:extLst>
      <p:ext uri="{BB962C8B-B14F-4D97-AF65-F5344CB8AC3E}">
        <p14:creationId xmlns:p14="http://schemas.microsoft.com/office/powerpoint/2010/main" val="322761537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6019" y="1007842"/>
            <a:ext cx="8501096" cy="3477390"/>
          </a:xfrm>
        </p:spPr>
        <p:txBody>
          <a:bodyPr>
            <a:normAutofit fontScale="85000" lnSpcReduction="10000"/>
          </a:bodyPr>
          <a:lstStyle/>
          <a:p>
            <a:pPr marL="285750" lvl="0" indent="-285750">
              <a:buFont typeface="Arial" panose="020B0604020202020204" pitchFamily="34" charset="0"/>
              <a:buChar char="•"/>
            </a:pPr>
            <a:r>
              <a:rPr lang="en-CA" dirty="0"/>
              <a:t>for the hazard assessment non-BC Hydro staff, such as truck drivers or other delivery personal will spend the following time in the work area under the 230 kV transmission lines and could be anywhere is this work space (random distribution assumed) that</a:t>
            </a:r>
            <a:r>
              <a:rPr lang="en-CA" dirty="0" smtClean="0"/>
              <a:t>:</a:t>
            </a:r>
            <a:r>
              <a:rPr lang="en-CA" dirty="0"/>
              <a:t> </a:t>
            </a:r>
            <a:endParaRPr lang="en-US" sz="1600" dirty="0"/>
          </a:p>
          <a:p>
            <a:pPr lvl="1"/>
            <a:r>
              <a:rPr lang="en-CA" dirty="0"/>
              <a:t>these non-BC Hydro workers are on-site making deliveries and pick-ups on average of 200 and 100 times per month, respectively, </a:t>
            </a:r>
            <a:endParaRPr lang="en-US" sz="1400" dirty="0"/>
          </a:p>
          <a:p>
            <a:pPr lvl="1"/>
            <a:r>
              <a:rPr lang="en-CA" dirty="0"/>
              <a:t>these workers are out of the vehicles on foot in the sorting work area rigging or de-rigging their vehicles for an hour on average for each delivery or pick-up, and</a:t>
            </a:r>
            <a:endParaRPr lang="en-US" sz="1400" dirty="0"/>
          </a:p>
          <a:p>
            <a:pPr lvl="1"/>
            <a:r>
              <a:rPr lang="en-CA" dirty="0"/>
              <a:t>at the present time there seems are no special Personal Protection Equipment (PPE), training or procedures to be required or in place.</a:t>
            </a:r>
            <a:endParaRPr lang="en-US" sz="1400" dirty="0"/>
          </a:p>
        </p:txBody>
      </p:sp>
      <p:sp>
        <p:nvSpPr>
          <p:cNvPr id="3" name="Title 2"/>
          <p:cNvSpPr>
            <a:spLocks noGrp="1"/>
          </p:cNvSpPr>
          <p:nvPr>
            <p:ph type="ctrTitle"/>
          </p:nvPr>
        </p:nvSpPr>
        <p:spPr>
          <a:xfrm>
            <a:off x="456019" y="291957"/>
            <a:ext cx="6074228" cy="605462"/>
          </a:xfrm>
        </p:spPr>
        <p:txBody>
          <a:bodyPr/>
          <a:lstStyle/>
          <a:p>
            <a:r>
              <a:rPr lang="en-US" dirty="0" smtClean="0"/>
              <a:t>Assumptions con’t</a:t>
            </a:r>
            <a:endParaRPr lang="en-US" dirty="0"/>
          </a:p>
        </p:txBody>
      </p:sp>
      <p:sp>
        <p:nvSpPr>
          <p:cNvPr id="7" name="Slide Number Placeholder 6"/>
          <p:cNvSpPr>
            <a:spLocks noGrp="1"/>
          </p:cNvSpPr>
          <p:nvPr>
            <p:ph type="sldNum" sz="quarter" idx="11"/>
          </p:nvPr>
        </p:nvSpPr>
        <p:spPr/>
        <p:txBody>
          <a:bodyPr/>
          <a:lstStyle/>
          <a:p>
            <a:fld id="{AD8BD5D9-82A3-C54E-9C5D-A96269961E0B}" type="slidenum">
              <a:rPr lang="en-US" smtClean="0"/>
              <a:pPr/>
              <a:t>14</a:t>
            </a:fld>
            <a:endParaRPr lang="en-US" dirty="0"/>
          </a:p>
        </p:txBody>
      </p:sp>
    </p:spTree>
    <p:extLst>
      <p:ext uri="{BB962C8B-B14F-4D97-AF65-F5344CB8AC3E}">
        <p14:creationId xmlns:p14="http://schemas.microsoft.com/office/powerpoint/2010/main" val="235075455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6019" y="1007842"/>
            <a:ext cx="8501096" cy="3477390"/>
          </a:xfrm>
        </p:spPr>
        <p:txBody>
          <a:bodyPr>
            <a:normAutofit fontScale="70000" lnSpcReduction="20000"/>
          </a:bodyPr>
          <a:lstStyle/>
          <a:p>
            <a:pPr marL="285750" lvl="0" indent="-285750">
              <a:buFont typeface="Arial" panose="020B0604020202020204" pitchFamily="34" charset="0"/>
              <a:buChar char="•"/>
            </a:pPr>
            <a:r>
              <a:rPr lang="en-CA" dirty="0"/>
              <a:t>at least 14 workers (pedestrians) will be walking through the sorting area from one side of the facility to the other via an assumed  designated corridor at least four times a day, during normal working hours, and each trip will take 60 seconds per worker,</a:t>
            </a:r>
            <a:endParaRPr lang="en-US" dirty="0"/>
          </a:p>
          <a:p>
            <a:pPr marL="285750" lvl="0" indent="-285750">
              <a:buFont typeface="Arial" panose="020B0604020202020204" pitchFamily="34" charset="0"/>
              <a:buChar char="•"/>
            </a:pPr>
            <a:r>
              <a:rPr lang="en-CA" dirty="0"/>
              <a:t>these three distinct groups of workers will be categorized as BC Hydro Workers (BCHW), Non-BC Hydro Worker (NBCHW) and Pedestrians (PED),</a:t>
            </a:r>
            <a:endParaRPr lang="en-US" dirty="0"/>
          </a:p>
          <a:p>
            <a:pPr marL="285750" lvl="0" indent="-285750">
              <a:buFont typeface="Arial" panose="020B0604020202020204" pitchFamily="34" charset="0"/>
              <a:buChar char="•"/>
            </a:pPr>
            <a:r>
              <a:rPr lang="en-CA" dirty="0"/>
              <a:t>the electrical resistance to ground for the present 230 kV structures has been measured to be used for the present Step and Touch Potential calculations, and the results of these calculations will also be used for the future structures,</a:t>
            </a:r>
            <a:endParaRPr lang="en-US" dirty="0"/>
          </a:p>
          <a:p>
            <a:pPr marL="285750" lvl="0" indent="-285750">
              <a:buFont typeface="Arial" panose="020B0604020202020204" pitchFamily="34" charset="0"/>
              <a:buChar char="•"/>
            </a:pPr>
            <a:r>
              <a:rPr lang="en-CA" dirty="0"/>
              <a:t>the soil resistivity for use for the Step and Touch Potential calculations has been recently completed in the area, and</a:t>
            </a:r>
            <a:endParaRPr lang="en-US" dirty="0"/>
          </a:p>
          <a:p>
            <a:pPr marL="285750" indent="-285750">
              <a:buFont typeface="Arial" panose="020B0604020202020204" pitchFamily="34" charset="0"/>
              <a:buChar char="•"/>
            </a:pPr>
            <a:r>
              <a:rPr lang="en-CA" dirty="0"/>
              <a:t>transmission line failure data from the 2015 CEA Annual Report - Forced Outage Performance of Transmission Equipment will be utilized as the equipment failure frequencies for the hazard assessments.  BC Hydro contributes to this data base along with several other Canadian utilities</a:t>
            </a:r>
            <a:endParaRPr lang="en-US" dirty="0"/>
          </a:p>
        </p:txBody>
      </p:sp>
      <p:sp>
        <p:nvSpPr>
          <p:cNvPr id="3" name="Title 2"/>
          <p:cNvSpPr>
            <a:spLocks noGrp="1"/>
          </p:cNvSpPr>
          <p:nvPr>
            <p:ph type="ctrTitle"/>
          </p:nvPr>
        </p:nvSpPr>
        <p:spPr>
          <a:xfrm>
            <a:off x="456019" y="291957"/>
            <a:ext cx="6074228" cy="605462"/>
          </a:xfrm>
        </p:spPr>
        <p:txBody>
          <a:bodyPr/>
          <a:lstStyle/>
          <a:p>
            <a:r>
              <a:rPr lang="en-US" dirty="0" smtClean="0"/>
              <a:t>Assumptions con’t</a:t>
            </a:r>
            <a:endParaRPr lang="en-US" dirty="0"/>
          </a:p>
        </p:txBody>
      </p:sp>
      <p:sp>
        <p:nvSpPr>
          <p:cNvPr id="7" name="Slide Number Placeholder 6"/>
          <p:cNvSpPr>
            <a:spLocks noGrp="1"/>
          </p:cNvSpPr>
          <p:nvPr>
            <p:ph type="sldNum" sz="quarter" idx="11"/>
          </p:nvPr>
        </p:nvSpPr>
        <p:spPr/>
        <p:txBody>
          <a:bodyPr/>
          <a:lstStyle/>
          <a:p>
            <a:fld id="{AD8BD5D9-82A3-C54E-9C5D-A96269961E0B}" type="slidenum">
              <a:rPr lang="en-US" smtClean="0"/>
              <a:pPr/>
              <a:t>15</a:t>
            </a:fld>
            <a:endParaRPr lang="en-US" dirty="0"/>
          </a:p>
        </p:txBody>
      </p:sp>
    </p:spTree>
    <p:extLst>
      <p:ext uri="{BB962C8B-B14F-4D97-AF65-F5344CB8AC3E}">
        <p14:creationId xmlns:p14="http://schemas.microsoft.com/office/powerpoint/2010/main" val="52557286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6019" y="1007842"/>
            <a:ext cx="8501096" cy="3477390"/>
          </a:xfrm>
        </p:spPr>
        <p:txBody>
          <a:bodyPr>
            <a:normAutofit fontScale="77500" lnSpcReduction="20000"/>
          </a:bodyPr>
          <a:lstStyle/>
          <a:p>
            <a:pPr marL="285750" lvl="0" indent="-285750">
              <a:buFont typeface="Arial" panose="020B0604020202020204" pitchFamily="34" charset="0"/>
              <a:buChar char="•"/>
            </a:pPr>
            <a:r>
              <a:rPr lang="en-CA" dirty="0"/>
              <a:t>an N - 1 failure condition for a circuit breaker operation has been assumed with its own corresponding operating time frame,</a:t>
            </a:r>
            <a:endParaRPr lang="en-US" dirty="0"/>
          </a:p>
          <a:p>
            <a:pPr marL="285750" lvl="0" indent="-285750">
              <a:buFont typeface="Arial" panose="020B0604020202020204" pitchFamily="34" charset="0"/>
              <a:buChar char="•"/>
            </a:pPr>
            <a:r>
              <a:rPr lang="en-CA" dirty="0"/>
              <a:t>the frequency of failure data from the CEA 2015 Annual Report - Forced Outage Performance of Transmission Equipment for transmission facilities for circuit breakers will be assumed to be the probability of failure for this equipment and included in the hazard assessment.  BC Hydro contributes to this data base along with several other Canadian utilities,</a:t>
            </a:r>
            <a:endParaRPr lang="en-US" dirty="0"/>
          </a:p>
          <a:p>
            <a:pPr marL="285750" lvl="0" indent="-285750">
              <a:buFont typeface="Arial" panose="020B0604020202020204" pitchFamily="34" charset="0"/>
              <a:buChar char="•"/>
            </a:pPr>
            <a:r>
              <a:rPr lang="en-CA" dirty="0"/>
              <a:t>the present and future lines configurations for the various stations associate with this new MMBU facility will be reviewed to determine the appropriate number of possible 230 kV circuit breakers failures to include in the hazard assessment based on the fault level contributions from each station. </a:t>
            </a:r>
            <a:endParaRPr lang="en-CA" dirty="0" smtClean="0"/>
          </a:p>
          <a:p>
            <a:pPr lvl="0"/>
            <a:r>
              <a:rPr lang="en-CA" dirty="0" smtClean="0"/>
              <a:t>This </a:t>
            </a:r>
            <a:r>
              <a:rPr lang="en-CA" dirty="0"/>
              <a:t>information is connected to the assumption of a circuit breaker failure being part of the fault event and increasing the duration of the fault event.  </a:t>
            </a:r>
            <a:endParaRPr lang="en-US" dirty="0"/>
          </a:p>
        </p:txBody>
      </p:sp>
      <p:sp>
        <p:nvSpPr>
          <p:cNvPr id="3" name="Title 2"/>
          <p:cNvSpPr>
            <a:spLocks noGrp="1"/>
          </p:cNvSpPr>
          <p:nvPr>
            <p:ph type="ctrTitle"/>
          </p:nvPr>
        </p:nvSpPr>
        <p:spPr>
          <a:xfrm>
            <a:off x="456019" y="291957"/>
            <a:ext cx="6074228" cy="605462"/>
          </a:xfrm>
        </p:spPr>
        <p:txBody>
          <a:bodyPr/>
          <a:lstStyle/>
          <a:p>
            <a:r>
              <a:rPr lang="en-US" dirty="0" smtClean="0"/>
              <a:t>Assumptions con’t</a:t>
            </a:r>
            <a:endParaRPr lang="en-US" dirty="0"/>
          </a:p>
        </p:txBody>
      </p:sp>
      <p:sp>
        <p:nvSpPr>
          <p:cNvPr id="7" name="Slide Number Placeholder 6"/>
          <p:cNvSpPr>
            <a:spLocks noGrp="1"/>
          </p:cNvSpPr>
          <p:nvPr>
            <p:ph type="sldNum" sz="quarter" idx="11"/>
          </p:nvPr>
        </p:nvSpPr>
        <p:spPr/>
        <p:txBody>
          <a:bodyPr/>
          <a:lstStyle/>
          <a:p>
            <a:fld id="{AD8BD5D9-82A3-C54E-9C5D-A96269961E0B}" type="slidenum">
              <a:rPr lang="en-US" smtClean="0"/>
              <a:pPr/>
              <a:t>16</a:t>
            </a:fld>
            <a:endParaRPr lang="en-US" dirty="0"/>
          </a:p>
        </p:txBody>
      </p:sp>
    </p:spTree>
    <p:extLst>
      <p:ext uri="{BB962C8B-B14F-4D97-AF65-F5344CB8AC3E}">
        <p14:creationId xmlns:p14="http://schemas.microsoft.com/office/powerpoint/2010/main" val="257033571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6019" y="1007842"/>
            <a:ext cx="8501096" cy="3477390"/>
          </a:xfrm>
        </p:spPr>
        <p:txBody>
          <a:bodyPr>
            <a:normAutofit/>
          </a:bodyPr>
          <a:lstStyle/>
          <a:p>
            <a:pPr marL="285750" lvl="0" indent="-285750">
              <a:buFont typeface="Arial" panose="020B0604020202020204" pitchFamily="34" charset="0"/>
              <a:buChar char="•"/>
            </a:pPr>
            <a:r>
              <a:rPr lang="en-CA" dirty="0" smtClean="0"/>
              <a:t>the </a:t>
            </a:r>
            <a:r>
              <a:rPr lang="en-CA" dirty="0"/>
              <a:t>locations of the present two double circuit structures are based on the attached MCF Proposed ROW diagram </a:t>
            </a:r>
            <a:r>
              <a:rPr lang="en-CA" dirty="0" smtClean="0"/>
              <a:t>shown above.</a:t>
            </a:r>
            <a:endParaRPr lang="en-US" dirty="0"/>
          </a:p>
          <a:p>
            <a:pPr marL="285750" lvl="0" indent="-285750">
              <a:buFont typeface="Arial" panose="020B0604020202020204" pitchFamily="34" charset="0"/>
              <a:buChar char="•"/>
            </a:pPr>
            <a:r>
              <a:rPr lang="en-CA" dirty="0"/>
              <a:t>the locations of the future second double circuit and their two structures was determined based on the current BC Hydro two double circuit design policy</a:t>
            </a:r>
            <a:r>
              <a:rPr lang="en-CA" dirty="0" smtClean="0"/>
              <a:t>,</a:t>
            </a:r>
          </a:p>
          <a:p>
            <a:pPr marL="285750" lvl="0" indent="-285750">
              <a:buFont typeface="Arial" panose="020B0604020202020204" pitchFamily="34" charset="0"/>
              <a:buChar char="•"/>
            </a:pPr>
            <a:r>
              <a:rPr lang="en-CA" dirty="0" smtClean="0"/>
              <a:t>the ultimate fault level forecast at the associated substations will be used in the Step and Touch Potential calculations, and</a:t>
            </a:r>
            <a:endParaRPr lang="en-US" dirty="0"/>
          </a:p>
          <a:p>
            <a:pPr marL="285750" lvl="0" indent="-285750">
              <a:buFont typeface="Arial" panose="020B0604020202020204" pitchFamily="34" charset="0"/>
              <a:buChar char="•"/>
            </a:pPr>
            <a:r>
              <a:rPr lang="en-CA" dirty="0"/>
              <a:t>the probability of a significant seismic event to cause the structures or lines or both fail is 1/1000.</a:t>
            </a:r>
            <a:endParaRPr lang="en-US" dirty="0"/>
          </a:p>
        </p:txBody>
      </p:sp>
      <p:sp>
        <p:nvSpPr>
          <p:cNvPr id="3" name="Title 2"/>
          <p:cNvSpPr>
            <a:spLocks noGrp="1"/>
          </p:cNvSpPr>
          <p:nvPr>
            <p:ph type="ctrTitle"/>
          </p:nvPr>
        </p:nvSpPr>
        <p:spPr>
          <a:xfrm>
            <a:off x="456019" y="291957"/>
            <a:ext cx="6074228" cy="605462"/>
          </a:xfrm>
        </p:spPr>
        <p:txBody>
          <a:bodyPr/>
          <a:lstStyle/>
          <a:p>
            <a:r>
              <a:rPr lang="en-US" dirty="0" smtClean="0"/>
              <a:t>Assumptions con’t</a:t>
            </a:r>
            <a:endParaRPr lang="en-US" dirty="0"/>
          </a:p>
        </p:txBody>
      </p:sp>
      <p:sp>
        <p:nvSpPr>
          <p:cNvPr id="7" name="Slide Number Placeholder 6"/>
          <p:cNvSpPr>
            <a:spLocks noGrp="1"/>
          </p:cNvSpPr>
          <p:nvPr>
            <p:ph type="sldNum" sz="quarter" idx="11"/>
          </p:nvPr>
        </p:nvSpPr>
        <p:spPr/>
        <p:txBody>
          <a:bodyPr/>
          <a:lstStyle/>
          <a:p>
            <a:fld id="{AD8BD5D9-82A3-C54E-9C5D-A96269961E0B}" type="slidenum">
              <a:rPr lang="en-US" smtClean="0"/>
              <a:pPr/>
              <a:t>17</a:t>
            </a:fld>
            <a:endParaRPr lang="en-US" dirty="0"/>
          </a:p>
        </p:txBody>
      </p:sp>
    </p:spTree>
    <p:extLst>
      <p:ext uri="{BB962C8B-B14F-4D97-AF65-F5344CB8AC3E}">
        <p14:creationId xmlns:p14="http://schemas.microsoft.com/office/powerpoint/2010/main" val="288813747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6019" y="897419"/>
            <a:ext cx="8501096" cy="3681159"/>
          </a:xfrm>
        </p:spPr>
        <p:txBody>
          <a:bodyPr>
            <a:normAutofit fontScale="92500" lnSpcReduction="20000"/>
          </a:bodyPr>
          <a:lstStyle/>
          <a:p>
            <a:pPr marL="285750" indent="-285750">
              <a:buFont typeface="Arial" panose="020B0604020202020204" pitchFamily="34" charset="0"/>
              <a:buChar char="•"/>
            </a:pPr>
            <a:r>
              <a:rPr lang="en-CA" dirty="0"/>
              <a:t>The possible Step and Touch Potentials risks associate with the single 230 kV double circuit structures, which will be in place once the new MMBU facility is completed, and the second double circuit lines in the future are covered under a separate Engineering Memo document. </a:t>
            </a:r>
            <a:endParaRPr lang="en-CA" dirty="0" smtClean="0"/>
          </a:p>
          <a:p>
            <a:pPr marL="285750" indent="-285750">
              <a:buFont typeface="Arial" panose="020B0604020202020204" pitchFamily="34" charset="0"/>
              <a:buChar char="•"/>
            </a:pPr>
            <a:r>
              <a:rPr lang="en-CA" dirty="0" smtClean="0"/>
              <a:t>The S&amp;T Potential values </a:t>
            </a:r>
            <a:r>
              <a:rPr lang="en-CA" dirty="0"/>
              <a:t>determined for the first double circuit 230 kV line will be assumed for the second future 230 kV double circuit as well, to obtain an understanding of the possible impact on future workers. </a:t>
            </a:r>
            <a:endParaRPr lang="en-CA" dirty="0" smtClean="0"/>
          </a:p>
          <a:p>
            <a:pPr marL="285750" indent="-285750">
              <a:buFont typeface="Arial" panose="020B0604020202020204" pitchFamily="34" charset="0"/>
              <a:buChar char="•"/>
            </a:pPr>
            <a:r>
              <a:rPr lang="en-CA" dirty="0" smtClean="0"/>
              <a:t>These </a:t>
            </a:r>
            <a:r>
              <a:rPr lang="en-CA" dirty="0"/>
              <a:t>Step and Touch values were calculated based on the ultimate fault levels at the MCF site, plus using recently obtained (April 2019) transmission structure footing resistances and soil resistivity measurements for the area around the existing structures. </a:t>
            </a:r>
            <a:endParaRPr lang="en-CA" dirty="0" smtClean="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CA" dirty="0"/>
          </a:p>
        </p:txBody>
      </p:sp>
      <p:sp>
        <p:nvSpPr>
          <p:cNvPr id="3" name="Title 2"/>
          <p:cNvSpPr>
            <a:spLocks noGrp="1"/>
          </p:cNvSpPr>
          <p:nvPr>
            <p:ph type="ctrTitle"/>
          </p:nvPr>
        </p:nvSpPr>
        <p:spPr>
          <a:xfrm>
            <a:off x="456019" y="291957"/>
            <a:ext cx="6074228" cy="605462"/>
          </a:xfrm>
        </p:spPr>
        <p:txBody>
          <a:bodyPr/>
          <a:lstStyle/>
          <a:p>
            <a:r>
              <a:rPr lang="en-US" dirty="0"/>
              <a:t>Other Activities</a:t>
            </a:r>
          </a:p>
        </p:txBody>
      </p:sp>
      <p:sp>
        <p:nvSpPr>
          <p:cNvPr id="7" name="Slide Number Placeholder 6"/>
          <p:cNvSpPr>
            <a:spLocks noGrp="1"/>
          </p:cNvSpPr>
          <p:nvPr>
            <p:ph type="sldNum" sz="quarter" idx="11"/>
          </p:nvPr>
        </p:nvSpPr>
        <p:spPr/>
        <p:txBody>
          <a:bodyPr/>
          <a:lstStyle/>
          <a:p>
            <a:fld id="{AD8BD5D9-82A3-C54E-9C5D-A96269961E0B}" type="slidenum">
              <a:rPr lang="en-US" smtClean="0"/>
              <a:pPr/>
              <a:t>18</a:t>
            </a:fld>
            <a:endParaRPr lang="en-US" dirty="0"/>
          </a:p>
        </p:txBody>
      </p:sp>
    </p:spTree>
    <p:extLst>
      <p:ext uri="{BB962C8B-B14F-4D97-AF65-F5344CB8AC3E}">
        <p14:creationId xmlns:p14="http://schemas.microsoft.com/office/powerpoint/2010/main" val="327393262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6019" y="1007842"/>
            <a:ext cx="8501096" cy="3477390"/>
          </a:xfrm>
        </p:spPr>
        <p:txBody>
          <a:bodyPr/>
          <a:lstStyle/>
          <a:p>
            <a:pPr marL="285750" indent="-285750">
              <a:buFont typeface="Arial" panose="020B0604020202020204" pitchFamily="34" charset="0"/>
              <a:buChar char="•"/>
            </a:pPr>
            <a:r>
              <a:rPr lang="en-CA"/>
              <a:t>The circuit breaker information is from the BC Hydro Station Planning’s present and ultimate One Diagrams and Equipment Specification Sheets for the stations associated with the present and future lines configuration, plus the stations’ Operating One Line Diagrams,  </a:t>
            </a:r>
          </a:p>
          <a:p>
            <a:pPr marL="285750" indent="-285750">
              <a:buFont typeface="Arial" panose="020B0604020202020204" pitchFamily="34" charset="0"/>
              <a:buChar char="•"/>
            </a:pPr>
            <a:r>
              <a:rPr lang="en-CA" dirty="0"/>
              <a:t>These </a:t>
            </a:r>
            <a:r>
              <a:rPr lang="en-CA" dirty="0" err="1"/>
              <a:t>ZoE</a:t>
            </a:r>
            <a:r>
              <a:rPr lang="en-CA" dirty="0"/>
              <a:t> calculations were also undertaken assuming an N - 1 condition that a circuit breaker fails to operate and the next level of fault clearing activities occurs.</a:t>
            </a:r>
            <a:endParaRPr lang="en-US"/>
          </a:p>
          <a:p>
            <a:endParaRPr lang="en-US" dirty="0"/>
          </a:p>
        </p:txBody>
      </p:sp>
      <p:sp>
        <p:nvSpPr>
          <p:cNvPr id="3" name="Title 2"/>
          <p:cNvSpPr>
            <a:spLocks noGrp="1"/>
          </p:cNvSpPr>
          <p:nvPr>
            <p:ph type="ctrTitle"/>
          </p:nvPr>
        </p:nvSpPr>
        <p:spPr>
          <a:xfrm>
            <a:off x="456019" y="291957"/>
            <a:ext cx="6074228" cy="605462"/>
          </a:xfrm>
        </p:spPr>
        <p:txBody>
          <a:bodyPr/>
          <a:lstStyle/>
          <a:p>
            <a:r>
              <a:rPr lang="en-US" dirty="0"/>
              <a:t>Other Activities</a:t>
            </a:r>
          </a:p>
        </p:txBody>
      </p:sp>
      <p:sp>
        <p:nvSpPr>
          <p:cNvPr id="7" name="Slide Number Placeholder 6"/>
          <p:cNvSpPr>
            <a:spLocks noGrp="1"/>
          </p:cNvSpPr>
          <p:nvPr>
            <p:ph type="sldNum" sz="quarter" idx="11"/>
          </p:nvPr>
        </p:nvSpPr>
        <p:spPr/>
        <p:txBody>
          <a:bodyPr/>
          <a:lstStyle/>
          <a:p>
            <a:fld id="{AD8BD5D9-82A3-C54E-9C5D-A96269961E0B}" type="slidenum">
              <a:rPr lang="en-US" smtClean="0"/>
              <a:pPr/>
              <a:t>19</a:t>
            </a:fld>
            <a:endParaRPr lang="en-US" dirty="0"/>
          </a:p>
        </p:txBody>
      </p:sp>
    </p:spTree>
    <p:extLst>
      <p:ext uri="{BB962C8B-B14F-4D97-AF65-F5344CB8AC3E}">
        <p14:creationId xmlns:p14="http://schemas.microsoft.com/office/powerpoint/2010/main" val="78474252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6019" y="946521"/>
            <a:ext cx="8434352" cy="3905806"/>
          </a:xfrm>
        </p:spPr>
        <p:txBody>
          <a:bodyPr>
            <a:normAutofit fontScale="92500" lnSpcReduction="20000"/>
          </a:bodyPr>
          <a:lstStyle/>
          <a:p>
            <a:r>
              <a:rPr lang="en-US" dirty="0" smtClean="0"/>
              <a:t>Purpose of Presentation</a:t>
            </a:r>
          </a:p>
          <a:p>
            <a:r>
              <a:rPr lang="en-US" dirty="0" smtClean="0"/>
              <a:t>Scope Project</a:t>
            </a:r>
          </a:p>
          <a:p>
            <a:r>
              <a:rPr lang="en-US" dirty="0" smtClean="0"/>
              <a:t>Background</a:t>
            </a:r>
          </a:p>
          <a:p>
            <a:r>
              <a:rPr lang="en-US" dirty="0" smtClean="0"/>
              <a:t>Assumptions</a:t>
            </a:r>
          </a:p>
          <a:p>
            <a:r>
              <a:rPr lang="en-US" dirty="0" smtClean="0"/>
              <a:t>Overview of Assessment Process</a:t>
            </a:r>
          </a:p>
          <a:p>
            <a:r>
              <a:rPr lang="en-US" dirty="0" smtClean="0"/>
              <a:t>Other Activities</a:t>
            </a:r>
          </a:p>
          <a:p>
            <a:r>
              <a:rPr lang="en-US" dirty="0" smtClean="0"/>
              <a:t>Description of Studies</a:t>
            </a:r>
            <a:endParaRPr lang="en-US" dirty="0"/>
          </a:p>
          <a:p>
            <a:r>
              <a:rPr lang="en-US" dirty="0" smtClean="0"/>
              <a:t>Conclusions by Study</a:t>
            </a:r>
          </a:p>
          <a:p>
            <a:r>
              <a:rPr lang="en-US" dirty="0" smtClean="0"/>
              <a:t>Recommendations by Study</a:t>
            </a:r>
          </a:p>
          <a:p>
            <a:r>
              <a:rPr lang="en-US" dirty="0" smtClean="0"/>
              <a:t>Final Statement</a:t>
            </a:r>
          </a:p>
        </p:txBody>
      </p:sp>
      <p:sp>
        <p:nvSpPr>
          <p:cNvPr id="3" name="Title 2"/>
          <p:cNvSpPr>
            <a:spLocks noGrp="1"/>
          </p:cNvSpPr>
          <p:nvPr>
            <p:ph type="ctrTitle"/>
          </p:nvPr>
        </p:nvSpPr>
        <p:spPr>
          <a:xfrm>
            <a:off x="457201" y="341059"/>
            <a:ext cx="6074228" cy="605462"/>
          </a:xfrm>
        </p:spPr>
        <p:txBody>
          <a:bodyPr/>
          <a:lstStyle/>
          <a:p>
            <a:r>
              <a:rPr lang="en-US" dirty="0" smtClean="0"/>
              <a:t>Presentation Outline</a:t>
            </a:r>
            <a:endParaRPr lang="en-US" dirty="0"/>
          </a:p>
        </p:txBody>
      </p:sp>
      <p:sp>
        <p:nvSpPr>
          <p:cNvPr id="7" name="Slide Number Placeholder 6"/>
          <p:cNvSpPr>
            <a:spLocks noGrp="1"/>
          </p:cNvSpPr>
          <p:nvPr>
            <p:ph type="sldNum" sz="quarter" idx="11"/>
          </p:nvPr>
        </p:nvSpPr>
        <p:spPr/>
        <p:txBody>
          <a:bodyPr/>
          <a:lstStyle/>
          <a:p>
            <a:fld id="{AD8BD5D9-82A3-C54E-9C5D-A96269961E0B}" type="slidenum">
              <a:rPr lang="en-US" smtClean="0"/>
              <a:pPr/>
              <a:t>2</a:t>
            </a:fld>
            <a:endParaRPr lang="en-US" dirty="0"/>
          </a:p>
        </p:txBody>
      </p:sp>
    </p:spTree>
    <p:extLst>
      <p:ext uri="{BB962C8B-B14F-4D97-AF65-F5344CB8AC3E}">
        <p14:creationId xmlns:p14="http://schemas.microsoft.com/office/powerpoint/2010/main" val="94338775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456019" y="291957"/>
            <a:ext cx="6074228" cy="605462"/>
          </a:xfrm>
        </p:spPr>
        <p:txBody>
          <a:bodyPr/>
          <a:lstStyle/>
          <a:p>
            <a:r>
              <a:rPr lang="en-US" dirty="0"/>
              <a:t>Other Activities</a:t>
            </a:r>
          </a:p>
        </p:txBody>
      </p:sp>
      <p:sp>
        <p:nvSpPr>
          <p:cNvPr id="7" name="Slide Number Placeholder 6"/>
          <p:cNvSpPr>
            <a:spLocks noGrp="1"/>
          </p:cNvSpPr>
          <p:nvPr>
            <p:ph type="sldNum" sz="quarter" idx="11"/>
          </p:nvPr>
        </p:nvSpPr>
        <p:spPr/>
        <p:txBody>
          <a:bodyPr/>
          <a:lstStyle/>
          <a:p>
            <a:fld id="{AD8BD5D9-82A3-C54E-9C5D-A96269961E0B}" type="slidenum">
              <a:rPr lang="en-US" smtClean="0"/>
              <a:pPr/>
              <a:t>20</a:t>
            </a:fld>
            <a:endParaRPr lang="en-US" dirty="0"/>
          </a:p>
        </p:txBody>
      </p:sp>
      <p:pic>
        <p:nvPicPr>
          <p:cNvPr id="6" name="Picture 5"/>
          <p:cNvPicPr>
            <a:picLocks noChangeAspect="1"/>
          </p:cNvPicPr>
          <p:nvPr/>
        </p:nvPicPr>
        <p:blipFill>
          <a:blip r:embed="rId2"/>
          <a:stretch>
            <a:fillRect/>
          </a:stretch>
        </p:blipFill>
        <p:spPr>
          <a:xfrm>
            <a:off x="748649" y="823167"/>
            <a:ext cx="6546816" cy="3988075"/>
          </a:xfrm>
          <a:prstGeom prst="rect">
            <a:avLst/>
          </a:prstGeom>
        </p:spPr>
      </p:pic>
    </p:spTree>
    <p:extLst>
      <p:ext uri="{BB962C8B-B14F-4D97-AF65-F5344CB8AC3E}">
        <p14:creationId xmlns:p14="http://schemas.microsoft.com/office/powerpoint/2010/main" val="49479839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3"/>
          <a:stretch>
            <a:fillRect/>
          </a:stretch>
        </p:blipFill>
        <p:spPr>
          <a:xfrm>
            <a:off x="933452" y="769675"/>
            <a:ext cx="6592257" cy="3960207"/>
          </a:xfrm>
          <a:prstGeom prst="rect">
            <a:avLst/>
          </a:prstGeom>
        </p:spPr>
      </p:pic>
      <p:sp>
        <p:nvSpPr>
          <p:cNvPr id="3" name="Title 2"/>
          <p:cNvSpPr>
            <a:spLocks noGrp="1"/>
          </p:cNvSpPr>
          <p:nvPr>
            <p:ph type="ctrTitle"/>
          </p:nvPr>
        </p:nvSpPr>
        <p:spPr>
          <a:xfrm>
            <a:off x="456019" y="291957"/>
            <a:ext cx="6074228" cy="605462"/>
          </a:xfrm>
        </p:spPr>
        <p:txBody>
          <a:bodyPr/>
          <a:lstStyle/>
          <a:p>
            <a:r>
              <a:rPr lang="en-US" dirty="0"/>
              <a:t>Other Activities</a:t>
            </a:r>
          </a:p>
        </p:txBody>
      </p:sp>
      <p:sp>
        <p:nvSpPr>
          <p:cNvPr id="7" name="Slide Number Placeholder 6"/>
          <p:cNvSpPr>
            <a:spLocks noGrp="1"/>
          </p:cNvSpPr>
          <p:nvPr>
            <p:ph type="sldNum" sz="quarter" idx="11"/>
          </p:nvPr>
        </p:nvSpPr>
        <p:spPr/>
        <p:txBody>
          <a:bodyPr/>
          <a:lstStyle/>
          <a:p>
            <a:fld id="{AD8BD5D9-82A3-C54E-9C5D-A96269961E0B}" type="slidenum">
              <a:rPr lang="en-US" smtClean="0"/>
              <a:pPr/>
              <a:t>21</a:t>
            </a:fld>
            <a:endParaRPr lang="en-US" dirty="0"/>
          </a:p>
        </p:txBody>
      </p:sp>
    </p:spTree>
    <p:extLst>
      <p:ext uri="{BB962C8B-B14F-4D97-AF65-F5344CB8AC3E}">
        <p14:creationId xmlns:p14="http://schemas.microsoft.com/office/powerpoint/2010/main" val="226429764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456019" y="291957"/>
            <a:ext cx="6074228" cy="605462"/>
          </a:xfrm>
        </p:spPr>
        <p:txBody>
          <a:bodyPr/>
          <a:lstStyle/>
          <a:p>
            <a:r>
              <a:rPr lang="en-US" dirty="0"/>
              <a:t>Other Activities</a:t>
            </a:r>
          </a:p>
        </p:txBody>
      </p:sp>
      <p:sp>
        <p:nvSpPr>
          <p:cNvPr id="7" name="Slide Number Placeholder 6"/>
          <p:cNvSpPr>
            <a:spLocks noGrp="1"/>
          </p:cNvSpPr>
          <p:nvPr>
            <p:ph type="sldNum" sz="quarter" idx="11"/>
          </p:nvPr>
        </p:nvSpPr>
        <p:spPr/>
        <p:txBody>
          <a:bodyPr/>
          <a:lstStyle/>
          <a:p>
            <a:fld id="{AD8BD5D9-82A3-C54E-9C5D-A96269961E0B}" type="slidenum">
              <a:rPr lang="en-US" smtClean="0"/>
              <a:pPr/>
              <a:t>22</a:t>
            </a:fld>
            <a:endParaRPr lang="en-US" dirty="0"/>
          </a:p>
        </p:txBody>
      </p:sp>
      <p:pic>
        <p:nvPicPr>
          <p:cNvPr id="6" name="Picture 5"/>
          <p:cNvPicPr/>
          <p:nvPr/>
        </p:nvPicPr>
        <p:blipFill rotWithShape="1">
          <a:blip r:embed="rId2"/>
          <a:srcRect l="40545" t="20798" r="30448" b="35042"/>
          <a:stretch/>
        </p:blipFill>
        <p:spPr bwMode="auto">
          <a:xfrm>
            <a:off x="1098595" y="776992"/>
            <a:ext cx="6223183" cy="4366508"/>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53420074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6019" y="1007842"/>
            <a:ext cx="8501096" cy="3477390"/>
          </a:xfrm>
        </p:spPr>
        <p:txBody>
          <a:bodyPr/>
          <a:lstStyle/>
          <a:p>
            <a:r>
              <a:rPr lang="en-CA" dirty="0"/>
              <a:t>It should also be noted that a Job Hazard Assessment (JHA) was also undertaken by Safety Engineering for completeness, and that the results of this assessment, which is centered on the work being done, will be presented in a separate Safety Engineering Memo. </a:t>
            </a:r>
            <a:endParaRPr lang="en-US" dirty="0"/>
          </a:p>
        </p:txBody>
      </p:sp>
      <p:sp>
        <p:nvSpPr>
          <p:cNvPr id="3" name="Title 2"/>
          <p:cNvSpPr>
            <a:spLocks noGrp="1"/>
          </p:cNvSpPr>
          <p:nvPr>
            <p:ph type="ctrTitle"/>
          </p:nvPr>
        </p:nvSpPr>
        <p:spPr>
          <a:xfrm>
            <a:off x="456019" y="291957"/>
            <a:ext cx="6074228" cy="605462"/>
          </a:xfrm>
        </p:spPr>
        <p:txBody>
          <a:bodyPr/>
          <a:lstStyle/>
          <a:p>
            <a:r>
              <a:rPr lang="en-US" dirty="0"/>
              <a:t>Other Activities</a:t>
            </a:r>
          </a:p>
        </p:txBody>
      </p:sp>
      <p:sp>
        <p:nvSpPr>
          <p:cNvPr id="7" name="Slide Number Placeholder 6"/>
          <p:cNvSpPr>
            <a:spLocks noGrp="1"/>
          </p:cNvSpPr>
          <p:nvPr>
            <p:ph type="sldNum" sz="quarter" idx="11"/>
          </p:nvPr>
        </p:nvSpPr>
        <p:spPr/>
        <p:txBody>
          <a:bodyPr/>
          <a:lstStyle/>
          <a:p>
            <a:fld id="{AD8BD5D9-82A3-C54E-9C5D-A96269961E0B}" type="slidenum">
              <a:rPr lang="en-US" smtClean="0"/>
              <a:pPr/>
              <a:t>23</a:t>
            </a:fld>
            <a:endParaRPr lang="en-US" dirty="0"/>
          </a:p>
        </p:txBody>
      </p:sp>
    </p:spTree>
    <p:extLst>
      <p:ext uri="{BB962C8B-B14F-4D97-AF65-F5344CB8AC3E}">
        <p14:creationId xmlns:p14="http://schemas.microsoft.com/office/powerpoint/2010/main" val="41339791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6019" y="842037"/>
            <a:ext cx="8501096" cy="3643195"/>
          </a:xfrm>
        </p:spPr>
        <p:txBody>
          <a:bodyPr>
            <a:normAutofit fontScale="77500" lnSpcReduction="20000"/>
          </a:bodyPr>
          <a:lstStyle/>
          <a:p>
            <a:r>
              <a:rPr lang="en-CA" dirty="0"/>
              <a:t>The results of all these assessment were coordinated with the other six Engineering Memos on this </a:t>
            </a:r>
            <a:r>
              <a:rPr lang="en-CA" dirty="0" smtClean="0"/>
              <a:t>topic:</a:t>
            </a:r>
          </a:p>
          <a:p>
            <a:pPr marL="285750" lvl="0" indent="-285750">
              <a:buFont typeface="Arial" panose="020B0604020202020204" pitchFamily="34" charset="0"/>
              <a:buChar char="•"/>
            </a:pPr>
            <a:r>
              <a:rPr lang="en-CA" dirty="0"/>
              <a:t>a Job Hazard Assessment (JHA) </a:t>
            </a:r>
            <a:endParaRPr lang="en-US" dirty="0"/>
          </a:p>
          <a:p>
            <a:pPr marL="285750" lvl="0" indent="-285750">
              <a:buFont typeface="Arial" panose="020B0604020202020204" pitchFamily="34" charset="0"/>
              <a:buChar char="•"/>
            </a:pPr>
            <a:r>
              <a:rPr lang="en-CA" u="sng"/>
              <a:t>two</a:t>
            </a:r>
            <a:r>
              <a:rPr lang="en-CA"/>
              <a:t> Induction studies </a:t>
            </a:r>
            <a:endParaRPr lang="en-US"/>
          </a:p>
          <a:p>
            <a:pPr marL="285750" lvl="0" indent="-285750">
              <a:buFont typeface="Arial" panose="020B0604020202020204" pitchFamily="34" charset="0"/>
              <a:buChar char="•"/>
            </a:pPr>
            <a:r>
              <a:rPr lang="en-CA"/>
              <a:t>an EMF study, </a:t>
            </a:r>
            <a:endParaRPr lang="en-US"/>
          </a:p>
          <a:p>
            <a:pPr marL="285750" lvl="0" indent="-285750">
              <a:buFont typeface="Arial" panose="020B0604020202020204" pitchFamily="34" charset="0"/>
              <a:buChar char="•"/>
            </a:pPr>
            <a:r>
              <a:rPr lang="en-CA"/>
              <a:t>a Step and Touch Potential study</a:t>
            </a:r>
            <a:endParaRPr lang="en-US"/>
          </a:p>
          <a:p>
            <a:pPr marL="285750" lvl="0" indent="-285750">
              <a:buFont typeface="Arial" panose="020B0604020202020204" pitchFamily="34" charset="0"/>
              <a:buChar char="•"/>
            </a:pPr>
            <a:r>
              <a:rPr lang="en-CA"/>
              <a:t>an assessment in terms of worker risk for the Step and Touch Potentials and,</a:t>
            </a:r>
            <a:endParaRPr lang="en-US"/>
          </a:p>
          <a:p>
            <a:pPr marL="285750" lvl="0" indent="-285750">
              <a:buFont typeface="Arial" panose="020B0604020202020204" pitchFamily="34" charset="0"/>
              <a:buChar char="•"/>
            </a:pPr>
            <a:r>
              <a:rPr lang="en-CA"/>
              <a:t>an assessment in terms of worker risk for conductors (load conductor or groundwire) dropping or a complete structure or structure/line failure.</a:t>
            </a:r>
            <a:endParaRPr lang="en-US"/>
          </a:p>
          <a:p>
            <a:r>
              <a:rPr lang="en-CA"/>
              <a:t> </a:t>
            </a:r>
            <a:endParaRPr lang="en-US"/>
          </a:p>
          <a:p>
            <a:r>
              <a:rPr lang="en-CA"/>
              <a:t>These seven Engineering Memos will be compiled in this Engineering Report, which will summarize their results, conclusions and recommendations.</a:t>
            </a:r>
            <a:endParaRPr lang="en-US"/>
          </a:p>
          <a:p>
            <a:endParaRPr lang="en-US" dirty="0"/>
          </a:p>
        </p:txBody>
      </p:sp>
      <p:sp>
        <p:nvSpPr>
          <p:cNvPr id="3" name="Title 2"/>
          <p:cNvSpPr>
            <a:spLocks noGrp="1"/>
          </p:cNvSpPr>
          <p:nvPr>
            <p:ph type="ctrTitle"/>
          </p:nvPr>
        </p:nvSpPr>
        <p:spPr>
          <a:xfrm>
            <a:off x="456019" y="291957"/>
            <a:ext cx="6074228" cy="605462"/>
          </a:xfrm>
        </p:spPr>
        <p:txBody>
          <a:bodyPr/>
          <a:lstStyle/>
          <a:p>
            <a:r>
              <a:rPr lang="en-US" dirty="0"/>
              <a:t>Other Activities</a:t>
            </a:r>
          </a:p>
        </p:txBody>
      </p:sp>
      <p:sp>
        <p:nvSpPr>
          <p:cNvPr id="7" name="Slide Number Placeholder 6"/>
          <p:cNvSpPr>
            <a:spLocks noGrp="1"/>
          </p:cNvSpPr>
          <p:nvPr>
            <p:ph type="sldNum" sz="quarter" idx="11"/>
          </p:nvPr>
        </p:nvSpPr>
        <p:spPr/>
        <p:txBody>
          <a:bodyPr/>
          <a:lstStyle/>
          <a:p>
            <a:fld id="{AD8BD5D9-82A3-C54E-9C5D-A96269961E0B}" type="slidenum">
              <a:rPr lang="en-US" smtClean="0"/>
              <a:pPr/>
              <a:t>24</a:t>
            </a:fld>
            <a:endParaRPr lang="en-US" dirty="0"/>
          </a:p>
        </p:txBody>
      </p:sp>
    </p:spTree>
    <p:extLst>
      <p:ext uri="{BB962C8B-B14F-4D97-AF65-F5344CB8AC3E}">
        <p14:creationId xmlns:p14="http://schemas.microsoft.com/office/powerpoint/2010/main" val="162148950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6019" y="1007842"/>
            <a:ext cx="8501096" cy="3477390"/>
          </a:xfrm>
        </p:spPr>
        <p:txBody>
          <a:bodyPr>
            <a:normAutofit fontScale="55000" lnSpcReduction="20000"/>
          </a:bodyPr>
          <a:lstStyle/>
          <a:p>
            <a:r>
              <a:rPr lang="en-CA" dirty="0"/>
              <a:t>The JHA includes 12 entries for the existing material handling work as well as 18 additional entries for performing this work on a transmission ROW. The latter are the focus of this memo and these entries have been coloured white in the JHA for visual differentiation.   The 18 transmission risk entries can be summarised as follows, and more details can be seen on the chart given in Appendix A of this summary engineering report: </a:t>
            </a:r>
            <a:endParaRPr lang="en-US"/>
          </a:p>
          <a:p>
            <a:pPr marL="285750" lvl="0" indent="-285750">
              <a:buFont typeface="Arial" panose="020B0604020202020204" pitchFamily="34" charset="0"/>
              <a:buChar char="•"/>
            </a:pPr>
            <a:r>
              <a:rPr lang="en-CA"/>
              <a:t>explosions of compressed gas and flammable gas containers due to fault currents or induced charges or currents, </a:t>
            </a:r>
            <a:endParaRPr lang="en-US"/>
          </a:p>
          <a:p>
            <a:pPr marL="285750" lvl="0" indent="-285750">
              <a:buFont typeface="Arial" panose="020B0604020202020204" pitchFamily="34" charset="0"/>
              <a:buChar char="•"/>
            </a:pPr>
            <a:r>
              <a:rPr lang="en-CA"/>
              <a:t>electrical contact or flashover due to workers, equipment or objects contacting and/or coming too close to the line,</a:t>
            </a:r>
            <a:endParaRPr lang="en-US"/>
          </a:p>
          <a:p>
            <a:pPr marL="285750" lvl="0" indent="-285750">
              <a:buFont typeface="Arial" panose="020B0604020202020204" pitchFamily="34" charset="0"/>
              <a:buChar char="•"/>
            </a:pPr>
            <a:r>
              <a:rPr lang="en-CA"/>
              <a:t>exposure to step and touch voltages due to voltage gradients around transmission structures during fault conditions,</a:t>
            </a:r>
            <a:endParaRPr lang="en-US"/>
          </a:p>
          <a:p>
            <a:pPr marL="285750" lvl="0" indent="-285750">
              <a:buFont typeface="Arial" panose="020B0604020202020204" pitchFamily="34" charset="0"/>
              <a:buChar char="•"/>
            </a:pPr>
            <a:r>
              <a:rPr lang="en-CA"/>
              <a:t>shocks or bites due to induced currents and charges in conductive objects from powerlines,</a:t>
            </a:r>
            <a:endParaRPr lang="en-US"/>
          </a:p>
          <a:p>
            <a:pPr marL="285750" lvl="0" indent="-285750">
              <a:buFont typeface="Arial" panose="020B0604020202020204" pitchFamily="34" charset="0"/>
              <a:buChar char="•"/>
            </a:pPr>
            <a:r>
              <a:rPr lang="en-CA"/>
              <a:t>exposure to electromagnetic fields (EMF),</a:t>
            </a:r>
            <a:endParaRPr lang="en-US"/>
          </a:p>
          <a:p>
            <a:pPr marL="285750" lvl="0" indent="-285750">
              <a:buFont typeface="Arial" panose="020B0604020202020204" pitchFamily="34" charset="0"/>
              <a:buChar char="•"/>
            </a:pPr>
            <a:r>
              <a:rPr lang="en-CA"/>
              <a:t>worker struck by falling transmission structures or </a:t>
            </a:r>
            <a:r>
              <a:rPr lang="en-CA"/>
              <a:t>conductors</a:t>
            </a:r>
            <a:r>
              <a:rPr lang="en-CA" smtClean="0"/>
              <a:t>.</a:t>
            </a:r>
          </a:p>
          <a:p>
            <a:pPr marL="285750" lvl="0" indent="-285750">
              <a:buFont typeface="Arial" panose="020B0604020202020204" pitchFamily="34" charset="0"/>
              <a:buChar char="•"/>
            </a:pPr>
            <a:endParaRPr lang="en-US"/>
          </a:p>
          <a:p>
            <a:r>
              <a:rPr lang="en-CA"/>
              <a:t>Many of these items were assessed by Transmission Engineering and the JHA refers to the Transmission Engineering study regarding risk evaluation and control measure identification</a:t>
            </a:r>
            <a:r>
              <a:rPr lang="en-US" smtClean="0"/>
              <a:t>. </a:t>
            </a:r>
          </a:p>
          <a:p>
            <a:endParaRPr lang="en-US" dirty="0"/>
          </a:p>
          <a:p>
            <a:r>
              <a:rPr lang="en-CA" smtClean="0"/>
              <a:t>The following Table shows a summary the recommended </a:t>
            </a:r>
            <a:r>
              <a:rPr lang="en-CA"/>
              <a:t>control measures and accountabilities as a result of the MCF Job </a:t>
            </a:r>
            <a:r>
              <a:rPr lang="en-CA"/>
              <a:t>Hazard </a:t>
            </a:r>
            <a:r>
              <a:rPr lang="en-CA" smtClean="0"/>
              <a:t>Assessment.</a:t>
            </a:r>
            <a:endParaRPr lang="en-US" dirty="0"/>
          </a:p>
        </p:txBody>
      </p:sp>
      <p:sp>
        <p:nvSpPr>
          <p:cNvPr id="3" name="Title 2"/>
          <p:cNvSpPr>
            <a:spLocks noGrp="1"/>
          </p:cNvSpPr>
          <p:nvPr>
            <p:ph type="ctrTitle"/>
          </p:nvPr>
        </p:nvSpPr>
        <p:spPr>
          <a:xfrm>
            <a:off x="456019" y="291957"/>
            <a:ext cx="6074228" cy="605462"/>
          </a:xfrm>
        </p:spPr>
        <p:txBody>
          <a:bodyPr/>
          <a:lstStyle/>
          <a:p>
            <a:r>
              <a:rPr lang="en-US" dirty="0" smtClean="0"/>
              <a:t>Descriptions of </a:t>
            </a:r>
            <a:r>
              <a:rPr lang="en-US" dirty="0" smtClean="0"/>
              <a:t>Studies - JHA</a:t>
            </a:r>
            <a:endParaRPr lang="en-US" dirty="0"/>
          </a:p>
        </p:txBody>
      </p:sp>
      <p:sp>
        <p:nvSpPr>
          <p:cNvPr id="7" name="Slide Number Placeholder 6"/>
          <p:cNvSpPr>
            <a:spLocks noGrp="1"/>
          </p:cNvSpPr>
          <p:nvPr>
            <p:ph type="sldNum" sz="quarter" idx="11"/>
          </p:nvPr>
        </p:nvSpPr>
        <p:spPr/>
        <p:txBody>
          <a:bodyPr/>
          <a:lstStyle/>
          <a:p>
            <a:fld id="{AD8BD5D9-82A3-C54E-9C5D-A96269961E0B}" type="slidenum">
              <a:rPr lang="en-US" smtClean="0"/>
              <a:pPr/>
              <a:t>25</a:t>
            </a:fld>
            <a:endParaRPr lang="en-US" dirty="0"/>
          </a:p>
        </p:txBody>
      </p:sp>
    </p:spTree>
    <p:extLst>
      <p:ext uri="{BB962C8B-B14F-4D97-AF65-F5344CB8AC3E}">
        <p14:creationId xmlns:p14="http://schemas.microsoft.com/office/powerpoint/2010/main" val="266653883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456019" y="291957"/>
            <a:ext cx="7098332" cy="605462"/>
          </a:xfrm>
        </p:spPr>
        <p:txBody>
          <a:bodyPr/>
          <a:lstStyle/>
          <a:p>
            <a:r>
              <a:rPr lang="en-US" dirty="0" smtClean="0"/>
              <a:t>Descriptions of </a:t>
            </a:r>
            <a:r>
              <a:rPr lang="en-US" dirty="0" smtClean="0"/>
              <a:t>Studies – JHA con’t</a:t>
            </a:r>
            <a:endParaRPr lang="en-US" dirty="0"/>
          </a:p>
        </p:txBody>
      </p:sp>
      <p:sp>
        <p:nvSpPr>
          <p:cNvPr id="7" name="Slide Number Placeholder 6"/>
          <p:cNvSpPr>
            <a:spLocks noGrp="1"/>
          </p:cNvSpPr>
          <p:nvPr>
            <p:ph type="sldNum" sz="quarter" idx="11"/>
          </p:nvPr>
        </p:nvSpPr>
        <p:spPr/>
        <p:txBody>
          <a:bodyPr/>
          <a:lstStyle/>
          <a:p>
            <a:fld id="{AD8BD5D9-82A3-C54E-9C5D-A96269961E0B}" type="slidenum">
              <a:rPr lang="en-US" smtClean="0"/>
              <a:pPr/>
              <a:t>26</a:t>
            </a:fld>
            <a:endParaRPr lang="en-US" dirty="0"/>
          </a:p>
        </p:txBody>
      </p:sp>
      <p:pic>
        <p:nvPicPr>
          <p:cNvPr id="5" name="Picture 4"/>
          <p:cNvPicPr/>
          <p:nvPr/>
        </p:nvPicPr>
        <p:blipFill rotWithShape="1">
          <a:blip r:embed="rId2"/>
          <a:srcRect l="12166" t="15267" r="11402" b="5598"/>
          <a:stretch/>
        </p:blipFill>
        <p:spPr bwMode="auto">
          <a:xfrm>
            <a:off x="267286" y="829994"/>
            <a:ext cx="8489852" cy="4213274"/>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18605469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6019" y="918498"/>
            <a:ext cx="8501096" cy="3477390"/>
          </a:xfrm>
        </p:spPr>
        <p:txBody>
          <a:bodyPr>
            <a:normAutofit fontScale="92500"/>
          </a:bodyPr>
          <a:lstStyle/>
          <a:p>
            <a:pPr marL="285750" indent="-285750">
              <a:buFont typeface="Arial" panose="020B0604020202020204" pitchFamily="34" charset="0"/>
              <a:buChar char="•"/>
            </a:pPr>
            <a:r>
              <a:rPr lang="en-CA" dirty="0"/>
              <a:t>BC Hydro Engineering has been involved in working on a design for relocating circuits 60L31 and 60L79/80 off of the ROW, and rising 2L4/56 to accommodate the new MMBU facility, plus insuring there is appropriate electrical clearance for the tallest piece of heavy equipment used in the new sorting work </a:t>
            </a:r>
            <a:r>
              <a:rPr lang="en-CA" dirty="0" smtClean="0"/>
              <a:t>area.  </a:t>
            </a:r>
          </a:p>
          <a:p>
            <a:pPr marL="285750" indent="-285750">
              <a:buFont typeface="Arial" panose="020B0604020202020204" pitchFamily="34" charset="0"/>
              <a:buChar char="•"/>
            </a:pPr>
            <a:r>
              <a:rPr lang="en-CA" dirty="0" smtClean="0"/>
              <a:t>After </a:t>
            </a:r>
            <a:r>
              <a:rPr lang="en-CA" dirty="0"/>
              <a:t>some discussion on worker safety associated with the new facility’s working environment in regard to EMF, Induction, Step and Touch Potential during a fault event, and falling conductors or structures during a seismic event, a worker hazard assessment was undertaken to understand the risk associated with the identified potential hazards listed above and their possible impact on workers</a:t>
            </a:r>
            <a:endParaRPr lang="en-US" dirty="0"/>
          </a:p>
        </p:txBody>
      </p:sp>
      <p:sp>
        <p:nvSpPr>
          <p:cNvPr id="3" name="Title 2"/>
          <p:cNvSpPr>
            <a:spLocks noGrp="1"/>
          </p:cNvSpPr>
          <p:nvPr>
            <p:ph type="ctrTitle"/>
          </p:nvPr>
        </p:nvSpPr>
        <p:spPr>
          <a:xfrm>
            <a:off x="456019" y="291957"/>
            <a:ext cx="6074228" cy="605462"/>
          </a:xfrm>
        </p:spPr>
        <p:txBody>
          <a:bodyPr/>
          <a:lstStyle/>
          <a:p>
            <a:r>
              <a:rPr lang="en-US" dirty="0" smtClean="0"/>
              <a:t>Descriptions of Studies</a:t>
            </a:r>
            <a:endParaRPr lang="en-US" dirty="0"/>
          </a:p>
        </p:txBody>
      </p:sp>
      <p:sp>
        <p:nvSpPr>
          <p:cNvPr id="7" name="Slide Number Placeholder 6"/>
          <p:cNvSpPr>
            <a:spLocks noGrp="1"/>
          </p:cNvSpPr>
          <p:nvPr>
            <p:ph type="sldNum" sz="quarter" idx="11"/>
          </p:nvPr>
        </p:nvSpPr>
        <p:spPr/>
        <p:txBody>
          <a:bodyPr/>
          <a:lstStyle/>
          <a:p>
            <a:fld id="{AD8BD5D9-82A3-C54E-9C5D-A96269961E0B}" type="slidenum">
              <a:rPr lang="en-US" smtClean="0"/>
              <a:pPr/>
              <a:t>27</a:t>
            </a:fld>
            <a:endParaRPr lang="en-US" dirty="0"/>
          </a:p>
        </p:txBody>
      </p:sp>
    </p:spTree>
    <p:extLst>
      <p:ext uri="{BB962C8B-B14F-4D97-AF65-F5344CB8AC3E}">
        <p14:creationId xmlns:p14="http://schemas.microsoft.com/office/powerpoint/2010/main" val="144903629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6019" y="897419"/>
            <a:ext cx="8549834" cy="3587813"/>
          </a:xfrm>
        </p:spPr>
        <p:txBody>
          <a:bodyPr>
            <a:normAutofit fontScale="92500" lnSpcReduction="20000"/>
          </a:bodyPr>
          <a:lstStyle/>
          <a:p>
            <a:pPr marL="285750" indent="-285750">
              <a:buFont typeface="Arial" panose="020B0604020202020204" pitchFamily="34" charset="0"/>
              <a:buChar char="•"/>
            </a:pPr>
            <a:r>
              <a:rPr lang="en-CA" dirty="0"/>
              <a:t>To this end, one of the Engineering Memo undertaken covers the worker hazard assessment for non-electrical workers working under 230 kV transmission lines, and provides information on how the requested hazard assessment was undertaken. </a:t>
            </a:r>
            <a:endParaRPr lang="en-CA" dirty="0" smtClean="0"/>
          </a:p>
          <a:p>
            <a:pPr marL="285750" indent="-285750">
              <a:buFont typeface="Arial" panose="020B0604020202020204" pitchFamily="34" charset="0"/>
              <a:buChar char="•"/>
            </a:pPr>
            <a:r>
              <a:rPr lang="en-CA" dirty="0" smtClean="0"/>
              <a:t>The </a:t>
            </a:r>
            <a:r>
              <a:rPr lang="en-CA" dirty="0"/>
              <a:t>results of this assessment are presented in terms of annual risk, along with the conclusions determined and the recommendations to mitigate any risk levels determined as hazardous. </a:t>
            </a:r>
            <a:endParaRPr lang="en-CA" dirty="0" smtClean="0"/>
          </a:p>
          <a:p>
            <a:pPr marL="285750" indent="-285750">
              <a:buFont typeface="Arial" panose="020B0604020202020204" pitchFamily="34" charset="0"/>
              <a:buChar char="•"/>
            </a:pPr>
            <a:r>
              <a:rPr lang="en-CA" dirty="0" smtClean="0"/>
              <a:t>It </a:t>
            </a:r>
            <a:r>
              <a:rPr lang="en-CA" dirty="0"/>
              <a:t>should be noted that EMF and Induction Studies, plus any mitigation recommended for these items will be covered under two additional separate Engineering Memos.</a:t>
            </a:r>
            <a:endParaRPr lang="en-US" dirty="0"/>
          </a:p>
          <a:p>
            <a:r>
              <a:rPr lang="en-US" dirty="0" smtClean="0"/>
              <a:t>. </a:t>
            </a:r>
            <a:endParaRPr lang="en-US" dirty="0"/>
          </a:p>
        </p:txBody>
      </p:sp>
      <p:sp>
        <p:nvSpPr>
          <p:cNvPr id="3" name="Title 2"/>
          <p:cNvSpPr>
            <a:spLocks noGrp="1"/>
          </p:cNvSpPr>
          <p:nvPr>
            <p:ph type="ctrTitle"/>
          </p:nvPr>
        </p:nvSpPr>
        <p:spPr>
          <a:xfrm>
            <a:off x="456019" y="291957"/>
            <a:ext cx="6074228" cy="605462"/>
          </a:xfrm>
        </p:spPr>
        <p:txBody>
          <a:bodyPr/>
          <a:lstStyle/>
          <a:p>
            <a:r>
              <a:rPr lang="en-US" dirty="0" smtClean="0"/>
              <a:t>Descriptions of Studies</a:t>
            </a:r>
            <a:endParaRPr lang="en-US" dirty="0"/>
          </a:p>
        </p:txBody>
      </p:sp>
      <p:sp>
        <p:nvSpPr>
          <p:cNvPr id="7" name="Slide Number Placeholder 6"/>
          <p:cNvSpPr>
            <a:spLocks noGrp="1"/>
          </p:cNvSpPr>
          <p:nvPr>
            <p:ph type="sldNum" sz="quarter" idx="11"/>
          </p:nvPr>
        </p:nvSpPr>
        <p:spPr/>
        <p:txBody>
          <a:bodyPr/>
          <a:lstStyle/>
          <a:p>
            <a:fld id="{AD8BD5D9-82A3-C54E-9C5D-A96269961E0B}" type="slidenum">
              <a:rPr lang="en-US" smtClean="0"/>
              <a:pPr/>
              <a:t>28</a:t>
            </a:fld>
            <a:endParaRPr lang="en-US" dirty="0"/>
          </a:p>
        </p:txBody>
      </p:sp>
    </p:spTree>
    <p:extLst>
      <p:ext uri="{BB962C8B-B14F-4D97-AF65-F5344CB8AC3E}">
        <p14:creationId xmlns:p14="http://schemas.microsoft.com/office/powerpoint/2010/main" val="210967938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6019" y="1007842"/>
            <a:ext cx="8501096" cy="3477390"/>
          </a:xfrm>
        </p:spPr>
        <p:txBody>
          <a:bodyPr>
            <a:normAutofit/>
          </a:bodyPr>
          <a:lstStyle/>
          <a:p>
            <a:pPr marL="285750" indent="-285750">
              <a:buFont typeface="Arial" panose="020B0604020202020204" pitchFamily="34" charset="0"/>
              <a:buChar char="•"/>
            </a:pPr>
            <a:r>
              <a:rPr lang="en-CA" dirty="0"/>
              <a:t>The possible Step and Touch Potentials risks associate with the single 230 kV double circuit structures, which will be in place once the new MMBU facility is completed, and the second double circuit lines in the future are covered under a separate Engineering Memo document</a:t>
            </a:r>
            <a:r>
              <a:rPr lang="en-CA"/>
              <a:t>.  </a:t>
            </a:r>
            <a:endParaRPr lang="en-CA" smtClean="0"/>
          </a:p>
          <a:p>
            <a:pPr marL="285750" indent="-285750">
              <a:buFont typeface="Arial" panose="020B0604020202020204" pitchFamily="34" charset="0"/>
              <a:buChar char="•"/>
            </a:pPr>
            <a:r>
              <a:rPr lang="en-CA" dirty="0" smtClean="0"/>
              <a:t>The </a:t>
            </a:r>
            <a:r>
              <a:rPr lang="en-CA" dirty="0"/>
              <a:t>Step and Touch Potentials Zones of Exclusion (</a:t>
            </a:r>
            <a:r>
              <a:rPr lang="en-CA" dirty="0" err="1"/>
              <a:t>ZoE</a:t>
            </a:r>
            <a:r>
              <a:rPr lang="en-CA" dirty="0"/>
              <a:t>) are documented in separate Engineering Memo.  These </a:t>
            </a:r>
            <a:r>
              <a:rPr lang="en-CA" dirty="0" err="1"/>
              <a:t>ZoE</a:t>
            </a:r>
            <a:r>
              <a:rPr lang="en-CA" dirty="0"/>
              <a:t> calculations were also undertaken assuming an N - 1 condition that a circuit breaker fails to operate and the next level of fault clearing activities occurs.</a:t>
            </a:r>
            <a:endParaRPr lang="en-US"/>
          </a:p>
        </p:txBody>
      </p:sp>
      <p:sp>
        <p:nvSpPr>
          <p:cNvPr id="3" name="Title 2"/>
          <p:cNvSpPr>
            <a:spLocks noGrp="1"/>
          </p:cNvSpPr>
          <p:nvPr>
            <p:ph type="ctrTitle"/>
          </p:nvPr>
        </p:nvSpPr>
        <p:spPr>
          <a:xfrm>
            <a:off x="456019" y="291957"/>
            <a:ext cx="6074228" cy="605462"/>
          </a:xfrm>
        </p:spPr>
        <p:txBody>
          <a:bodyPr/>
          <a:lstStyle/>
          <a:p>
            <a:r>
              <a:rPr lang="en-US" dirty="0" smtClean="0"/>
              <a:t>Descriptions of Studies</a:t>
            </a:r>
            <a:endParaRPr lang="en-US" dirty="0"/>
          </a:p>
        </p:txBody>
      </p:sp>
      <p:sp>
        <p:nvSpPr>
          <p:cNvPr id="7" name="Slide Number Placeholder 6"/>
          <p:cNvSpPr>
            <a:spLocks noGrp="1"/>
          </p:cNvSpPr>
          <p:nvPr>
            <p:ph type="sldNum" sz="quarter" idx="11"/>
          </p:nvPr>
        </p:nvSpPr>
        <p:spPr/>
        <p:txBody>
          <a:bodyPr/>
          <a:lstStyle/>
          <a:p>
            <a:fld id="{AD8BD5D9-82A3-C54E-9C5D-A96269961E0B}" type="slidenum">
              <a:rPr lang="en-US" smtClean="0"/>
              <a:pPr/>
              <a:t>29</a:t>
            </a:fld>
            <a:endParaRPr lang="en-US" dirty="0"/>
          </a:p>
        </p:txBody>
      </p:sp>
    </p:spTree>
    <p:extLst>
      <p:ext uri="{BB962C8B-B14F-4D97-AF65-F5344CB8AC3E}">
        <p14:creationId xmlns:p14="http://schemas.microsoft.com/office/powerpoint/2010/main" val="52418266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6019" y="994493"/>
            <a:ext cx="8434352" cy="3408695"/>
          </a:xfrm>
        </p:spPr>
        <p:txBody>
          <a:bodyPr>
            <a:normAutofit fontScale="85000" lnSpcReduction="10000"/>
          </a:bodyPr>
          <a:lstStyle/>
          <a:p>
            <a:r>
              <a:rPr lang="en-CA" dirty="0"/>
              <a:t>This </a:t>
            </a:r>
            <a:r>
              <a:rPr lang="en-CA" dirty="0" smtClean="0"/>
              <a:t>presentation provides an overview of the </a:t>
            </a:r>
            <a:r>
              <a:rPr lang="en-CA" dirty="0"/>
              <a:t>hazard assessment of non-electrical workers working in a “sorting work area” under existing and future 230 kV Transmission Lines associated the new Material Management Business Unit (MMBU) Material Classification Facility (MCF) in Surrey on 88</a:t>
            </a:r>
            <a:r>
              <a:rPr lang="en-CA" baseline="30000" dirty="0"/>
              <a:t>th</a:t>
            </a:r>
            <a:r>
              <a:rPr lang="en-CA" dirty="0"/>
              <a:t> Avenue near </a:t>
            </a:r>
            <a:r>
              <a:rPr lang="en-CA" dirty="0" err="1"/>
              <a:t>Ingledow</a:t>
            </a:r>
            <a:r>
              <a:rPr lang="en-CA" dirty="0"/>
              <a:t> Substation.  </a:t>
            </a:r>
            <a:endParaRPr lang="en-CA" dirty="0" smtClean="0"/>
          </a:p>
          <a:p>
            <a:endParaRPr lang="en-CA" dirty="0"/>
          </a:p>
          <a:p>
            <a:r>
              <a:rPr lang="en-CA" dirty="0" smtClean="0"/>
              <a:t>This presentation provides </a:t>
            </a:r>
            <a:r>
              <a:rPr lang="en-CA" dirty="0"/>
              <a:t>information on what hazards were assessed, i.e.:  </a:t>
            </a:r>
            <a:r>
              <a:rPr lang="en-CA" dirty="0" smtClean="0"/>
              <a:t>the work itself, plus related hazards, and Induction</a:t>
            </a:r>
            <a:r>
              <a:rPr lang="en-CA" dirty="0"/>
              <a:t>, EMF, Step and Touch Potential, conductors dropping, and complete structure and structure/line failure, and how the requested hazard assessment was undertaken, plus the results of this assessment in terms of risk.  </a:t>
            </a:r>
            <a:endParaRPr lang="en-US"/>
          </a:p>
          <a:p>
            <a:r>
              <a:rPr lang="en-CA"/>
              <a:t> </a:t>
            </a:r>
            <a:endParaRPr lang="en-US"/>
          </a:p>
          <a:p>
            <a:endParaRPr lang="en-US" dirty="0" smtClean="0"/>
          </a:p>
        </p:txBody>
      </p:sp>
      <p:sp>
        <p:nvSpPr>
          <p:cNvPr id="3" name="Title 2"/>
          <p:cNvSpPr>
            <a:spLocks noGrp="1"/>
          </p:cNvSpPr>
          <p:nvPr>
            <p:ph type="ctrTitle"/>
          </p:nvPr>
        </p:nvSpPr>
        <p:spPr>
          <a:xfrm>
            <a:off x="457201" y="341059"/>
            <a:ext cx="6074228" cy="605462"/>
          </a:xfrm>
        </p:spPr>
        <p:txBody>
          <a:bodyPr/>
          <a:lstStyle/>
          <a:p>
            <a:r>
              <a:rPr lang="en-US" dirty="0"/>
              <a:t>Purpose of Presentation</a:t>
            </a:r>
          </a:p>
        </p:txBody>
      </p:sp>
      <p:sp>
        <p:nvSpPr>
          <p:cNvPr id="7" name="Slide Number Placeholder 6"/>
          <p:cNvSpPr>
            <a:spLocks noGrp="1"/>
          </p:cNvSpPr>
          <p:nvPr>
            <p:ph type="sldNum" sz="quarter" idx="11"/>
          </p:nvPr>
        </p:nvSpPr>
        <p:spPr/>
        <p:txBody>
          <a:bodyPr/>
          <a:lstStyle/>
          <a:p>
            <a:fld id="{AD8BD5D9-82A3-C54E-9C5D-A96269961E0B}" type="slidenum">
              <a:rPr lang="en-US" smtClean="0"/>
              <a:pPr/>
              <a:t>3</a:t>
            </a:fld>
            <a:endParaRPr lang="en-US" dirty="0"/>
          </a:p>
        </p:txBody>
      </p:sp>
    </p:spTree>
    <p:extLst>
      <p:ext uri="{BB962C8B-B14F-4D97-AF65-F5344CB8AC3E}">
        <p14:creationId xmlns:p14="http://schemas.microsoft.com/office/powerpoint/2010/main" val="24449355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456019" y="291957"/>
            <a:ext cx="6074228" cy="605462"/>
          </a:xfrm>
        </p:spPr>
        <p:txBody>
          <a:bodyPr/>
          <a:lstStyle/>
          <a:p>
            <a:r>
              <a:rPr lang="en-US" dirty="0" smtClean="0"/>
              <a:t>Descriptions of Studies</a:t>
            </a:r>
            <a:endParaRPr lang="en-US" dirty="0"/>
          </a:p>
        </p:txBody>
      </p:sp>
      <p:sp>
        <p:nvSpPr>
          <p:cNvPr id="7" name="Slide Number Placeholder 6"/>
          <p:cNvSpPr>
            <a:spLocks noGrp="1"/>
          </p:cNvSpPr>
          <p:nvPr>
            <p:ph type="sldNum" sz="quarter" idx="11"/>
          </p:nvPr>
        </p:nvSpPr>
        <p:spPr/>
        <p:txBody>
          <a:bodyPr/>
          <a:lstStyle/>
          <a:p>
            <a:fld id="{AD8BD5D9-82A3-C54E-9C5D-A96269961E0B}" type="slidenum">
              <a:rPr lang="en-US" smtClean="0"/>
              <a:pPr/>
              <a:t>30</a:t>
            </a:fld>
            <a:endParaRPr lang="en-US" dirty="0"/>
          </a:p>
        </p:txBody>
      </p:sp>
      <p:pic>
        <p:nvPicPr>
          <p:cNvPr id="6" name="Picture 5"/>
          <p:cNvPicPr/>
          <p:nvPr/>
        </p:nvPicPr>
        <p:blipFill>
          <a:blip r:embed="rId2">
            <a:extLst>
              <a:ext uri="{28A0092B-C50C-407E-A947-70E740481C1C}">
                <a14:useLocalDpi xmlns:a14="http://schemas.microsoft.com/office/drawing/2010/main" val="0"/>
              </a:ext>
            </a:extLst>
          </a:blip>
          <a:srcRect/>
          <a:stretch>
            <a:fillRect/>
          </a:stretch>
        </p:blipFill>
        <p:spPr bwMode="auto">
          <a:xfrm>
            <a:off x="290158" y="1359924"/>
            <a:ext cx="4075327" cy="1901163"/>
          </a:xfrm>
          <a:prstGeom prst="rect">
            <a:avLst/>
          </a:prstGeom>
          <a:noFill/>
          <a:ln>
            <a:noFill/>
          </a:ln>
        </p:spPr>
      </p:pic>
      <p:sp>
        <p:nvSpPr>
          <p:cNvPr id="8" name="Rectangle 7"/>
          <p:cNvSpPr/>
          <p:nvPr/>
        </p:nvSpPr>
        <p:spPr>
          <a:xfrm>
            <a:off x="816431" y="3525285"/>
            <a:ext cx="3022782" cy="246221"/>
          </a:xfrm>
          <a:prstGeom prst="rect">
            <a:avLst/>
          </a:prstGeom>
        </p:spPr>
        <p:txBody>
          <a:bodyPr wrap="square">
            <a:spAutoFit/>
          </a:bodyPr>
          <a:lstStyle/>
          <a:p>
            <a:r>
              <a:rPr lang="en-CA" sz="1000" b="1">
                <a:latin typeface="Arial" panose="020B0604020202020204" pitchFamily="34" charset="0"/>
                <a:ea typeface="Times New Roman" panose="02020603050405020304" pitchFamily="18" charset="0"/>
              </a:rPr>
              <a:t>Electric field profile when 2L4 only is in service</a:t>
            </a:r>
            <a:endParaRPr lang="en-US" sz="1000"/>
          </a:p>
        </p:txBody>
      </p:sp>
      <p:pic>
        <p:nvPicPr>
          <p:cNvPr id="9" name="Picture 8"/>
          <p:cNvPicPr>
            <a:picLocks noChangeAspect="1"/>
          </p:cNvPicPr>
          <p:nvPr/>
        </p:nvPicPr>
        <p:blipFill>
          <a:blip r:embed="rId3"/>
          <a:stretch>
            <a:fillRect/>
          </a:stretch>
        </p:blipFill>
        <p:spPr>
          <a:xfrm>
            <a:off x="4577466" y="1359925"/>
            <a:ext cx="4046840" cy="1921362"/>
          </a:xfrm>
          <a:prstGeom prst="rect">
            <a:avLst/>
          </a:prstGeom>
        </p:spPr>
      </p:pic>
      <p:sp>
        <p:nvSpPr>
          <p:cNvPr id="11" name="Rectangle 10"/>
          <p:cNvSpPr/>
          <p:nvPr/>
        </p:nvSpPr>
        <p:spPr>
          <a:xfrm>
            <a:off x="5075249" y="3525285"/>
            <a:ext cx="3121459" cy="246221"/>
          </a:xfrm>
          <a:prstGeom prst="rect">
            <a:avLst/>
          </a:prstGeom>
        </p:spPr>
        <p:txBody>
          <a:bodyPr wrap="square">
            <a:spAutoFit/>
          </a:bodyPr>
          <a:lstStyle/>
          <a:p>
            <a:r>
              <a:rPr lang="en-CA" sz="1000" b="1">
                <a:latin typeface="Arial" panose="020B0604020202020204" pitchFamily="34" charset="0"/>
                <a:ea typeface="Times New Roman" panose="02020603050405020304" pitchFamily="18" charset="0"/>
              </a:rPr>
              <a:t>Magnetic field profile when 2L4 only is in service</a:t>
            </a:r>
            <a:endParaRPr lang="en-US" sz="1000"/>
          </a:p>
        </p:txBody>
      </p:sp>
    </p:spTree>
    <p:extLst>
      <p:ext uri="{BB962C8B-B14F-4D97-AF65-F5344CB8AC3E}">
        <p14:creationId xmlns:p14="http://schemas.microsoft.com/office/powerpoint/2010/main" val="161071263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456019" y="291957"/>
            <a:ext cx="6074228" cy="605462"/>
          </a:xfrm>
        </p:spPr>
        <p:txBody>
          <a:bodyPr/>
          <a:lstStyle/>
          <a:p>
            <a:r>
              <a:rPr lang="en-US" dirty="0" smtClean="0"/>
              <a:t>Descriptions of Studies</a:t>
            </a:r>
            <a:endParaRPr lang="en-US" dirty="0"/>
          </a:p>
        </p:txBody>
      </p:sp>
      <p:sp>
        <p:nvSpPr>
          <p:cNvPr id="7" name="Slide Number Placeholder 6"/>
          <p:cNvSpPr>
            <a:spLocks noGrp="1"/>
          </p:cNvSpPr>
          <p:nvPr>
            <p:ph type="sldNum" sz="quarter" idx="11"/>
          </p:nvPr>
        </p:nvSpPr>
        <p:spPr/>
        <p:txBody>
          <a:bodyPr/>
          <a:lstStyle/>
          <a:p>
            <a:fld id="{AD8BD5D9-82A3-C54E-9C5D-A96269961E0B}" type="slidenum">
              <a:rPr lang="en-US" smtClean="0"/>
              <a:pPr/>
              <a:t>31</a:t>
            </a:fld>
            <a:endParaRPr lang="en-US" dirty="0"/>
          </a:p>
        </p:txBody>
      </p:sp>
      <p:pic>
        <p:nvPicPr>
          <p:cNvPr id="5" name="Picture 4"/>
          <p:cNvPicPr>
            <a:picLocks noChangeAspect="1"/>
          </p:cNvPicPr>
          <p:nvPr/>
        </p:nvPicPr>
        <p:blipFill>
          <a:blip r:embed="rId2"/>
          <a:stretch>
            <a:fillRect/>
          </a:stretch>
        </p:blipFill>
        <p:spPr>
          <a:xfrm>
            <a:off x="456019" y="1430480"/>
            <a:ext cx="3753623" cy="1889159"/>
          </a:xfrm>
          <a:prstGeom prst="rect">
            <a:avLst/>
          </a:prstGeom>
        </p:spPr>
      </p:pic>
      <p:sp>
        <p:nvSpPr>
          <p:cNvPr id="6" name="Rectangle 5"/>
          <p:cNvSpPr/>
          <p:nvPr/>
        </p:nvSpPr>
        <p:spPr>
          <a:xfrm>
            <a:off x="636816" y="3475823"/>
            <a:ext cx="3285920" cy="338554"/>
          </a:xfrm>
          <a:prstGeom prst="rect">
            <a:avLst/>
          </a:prstGeom>
        </p:spPr>
        <p:txBody>
          <a:bodyPr wrap="square">
            <a:spAutoFit/>
          </a:bodyPr>
          <a:lstStyle/>
          <a:p>
            <a:r>
              <a:rPr lang="en-CA" sz="800" b="1">
                <a:latin typeface="Arial" panose="020B0604020202020204" pitchFamily="34" charset="0"/>
                <a:ea typeface="Times New Roman" panose="02020603050405020304" pitchFamily="18" charset="0"/>
              </a:rPr>
              <a:t>Electric field profile for the two double circuits adjacent to each other with one Line Only on Each Structure Being Inservice</a:t>
            </a:r>
            <a:endParaRPr lang="en-US"/>
          </a:p>
        </p:txBody>
      </p:sp>
      <p:pic>
        <p:nvPicPr>
          <p:cNvPr id="9" name="Picture 8"/>
          <p:cNvPicPr/>
          <p:nvPr/>
        </p:nvPicPr>
        <p:blipFill>
          <a:blip r:embed="rId3">
            <a:extLst>
              <a:ext uri="{28A0092B-C50C-407E-A947-70E740481C1C}">
                <a14:useLocalDpi xmlns:a14="http://schemas.microsoft.com/office/drawing/2010/main" val="0"/>
              </a:ext>
            </a:extLst>
          </a:blip>
          <a:srcRect/>
          <a:stretch>
            <a:fillRect/>
          </a:stretch>
        </p:blipFill>
        <p:spPr bwMode="auto">
          <a:xfrm>
            <a:off x="4710147" y="1404416"/>
            <a:ext cx="3756277" cy="1915223"/>
          </a:xfrm>
          <a:prstGeom prst="rect">
            <a:avLst/>
          </a:prstGeom>
          <a:noFill/>
          <a:ln>
            <a:noFill/>
          </a:ln>
        </p:spPr>
      </p:pic>
      <p:sp>
        <p:nvSpPr>
          <p:cNvPr id="10" name="Rectangle 9"/>
          <p:cNvSpPr/>
          <p:nvPr/>
        </p:nvSpPr>
        <p:spPr>
          <a:xfrm>
            <a:off x="5331475" y="3398879"/>
            <a:ext cx="2759977" cy="415498"/>
          </a:xfrm>
          <a:prstGeom prst="rect">
            <a:avLst/>
          </a:prstGeom>
        </p:spPr>
        <p:txBody>
          <a:bodyPr wrap="square">
            <a:spAutoFit/>
          </a:bodyPr>
          <a:lstStyle/>
          <a:p>
            <a:pPr>
              <a:lnSpc>
                <a:spcPct val="150000"/>
              </a:lnSpc>
            </a:pPr>
            <a:r>
              <a:rPr lang="en-CA" sz="700" b="1">
                <a:latin typeface="Arial" panose="020B0604020202020204" pitchFamily="34" charset="0"/>
                <a:ea typeface="Times New Roman" panose="02020603050405020304" pitchFamily="18" charset="0"/>
                <a:cs typeface="Arial" panose="020B0604020202020204" pitchFamily="34" charset="0"/>
              </a:rPr>
              <a:t>Magnetic field profile for the two double circuits adjacent to each other with Ling only o Each Structure being inservice</a:t>
            </a:r>
            <a:endParaRPr lang="en-US" sz="1100" b="1">
              <a:effectLst/>
              <a:latin typeface="Arial" panose="020B060402020202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4135685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6019" y="981145"/>
            <a:ext cx="8280018" cy="3670685"/>
          </a:xfrm>
        </p:spPr>
        <p:txBody>
          <a:bodyPr>
            <a:normAutofit fontScale="92500" lnSpcReduction="20000"/>
          </a:bodyPr>
          <a:lstStyle/>
          <a:p>
            <a:r>
              <a:rPr lang="en-CA" b="1" u="sng" cap="all" dirty="0"/>
              <a:t>Job Hazard Assessment (JHA)</a:t>
            </a:r>
            <a:endParaRPr lang="en-US" b="1" u="sng" cap="all"/>
          </a:p>
          <a:p>
            <a:pPr marL="285750" indent="-285750">
              <a:buFont typeface="Arial" panose="020B0604020202020204" pitchFamily="34" charset="0"/>
              <a:buChar char="•"/>
            </a:pPr>
            <a:r>
              <a:rPr lang="en-CA"/>
              <a:t>Locating the MCF sorting work area on a transmission ROW introduces several new risks to the material handling operations work. </a:t>
            </a:r>
            <a:r>
              <a:rPr lang="en-CA" dirty="0"/>
              <a:t>BC Hydro requires these risks to be controlled.  </a:t>
            </a:r>
            <a:endParaRPr lang="en-CA" dirty="0" smtClean="0"/>
          </a:p>
          <a:p>
            <a:pPr marL="285750" indent="-285750">
              <a:buFont typeface="Arial" panose="020B0604020202020204" pitchFamily="34" charset="0"/>
              <a:buChar char="•"/>
            </a:pPr>
            <a:r>
              <a:rPr lang="en-CA" dirty="0" smtClean="0"/>
              <a:t>According </a:t>
            </a:r>
            <a:r>
              <a:rPr lang="en-CA" dirty="0"/>
              <a:t>to the Hierarchy of Control, the safest option would be to eliminate these hazards by building MCF off of the ROW giving a minimal residual risk level. </a:t>
            </a:r>
            <a:endParaRPr lang="en-CA" dirty="0" smtClean="0"/>
          </a:p>
          <a:p>
            <a:pPr marL="285750" indent="-285750">
              <a:buFont typeface="Arial" panose="020B0604020202020204" pitchFamily="34" charset="0"/>
              <a:buChar char="•"/>
            </a:pPr>
            <a:r>
              <a:rPr lang="en-CA" dirty="0" smtClean="0"/>
              <a:t>If </a:t>
            </a:r>
            <a:r>
              <a:rPr lang="en-CA" dirty="0"/>
              <a:t>MCF must be built on the ROW, all of the control measures identified in the JHA can be applied which would control the risks down to a moderate or low residual risk level for all risks covered by this assessment, which do not include the hazards covered under the six other studies</a:t>
            </a:r>
            <a:endParaRPr lang="en-US" dirty="0"/>
          </a:p>
        </p:txBody>
      </p:sp>
      <p:sp>
        <p:nvSpPr>
          <p:cNvPr id="3" name="Title 2"/>
          <p:cNvSpPr>
            <a:spLocks noGrp="1"/>
          </p:cNvSpPr>
          <p:nvPr>
            <p:ph type="ctrTitle"/>
          </p:nvPr>
        </p:nvSpPr>
        <p:spPr>
          <a:xfrm>
            <a:off x="456019" y="291957"/>
            <a:ext cx="6074228" cy="605462"/>
          </a:xfrm>
        </p:spPr>
        <p:txBody>
          <a:bodyPr/>
          <a:lstStyle/>
          <a:p>
            <a:r>
              <a:rPr lang="en-US" dirty="0" smtClean="0"/>
              <a:t>Conclusion by Study</a:t>
            </a:r>
            <a:endParaRPr lang="en-US" dirty="0"/>
          </a:p>
        </p:txBody>
      </p:sp>
      <p:sp>
        <p:nvSpPr>
          <p:cNvPr id="7" name="Slide Number Placeholder 6"/>
          <p:cNvSpPr>
            <a:spLocks noGrp="1"/>
          </p:cNvSpPr>
          <p:nvPr>
            <p:ph type="sldNum" sz="quarter" idx="11"/>
          </p:nvPr>
        </p:nvSpPr>
        <p:spPr/>
        <p:txBody>
          <a:bodyPr/>
          <a:lstStyle/>
          <a:p>
            <a:fld id="{AD8BD5D9-82A3-C54E-9C5D-A96269961E0B}" type="slidenum">
              <a:rPr lang="en-US" smtClean="0"/>
              <a:pPr/>
              <a:t>32</a:t>
            </a:fld>
            <a:endParaRPr lang="en-US" dirty="0"/>
          </a:p>
        </p:txBody>
      </p:sp>
    </p:spTree>
    <p:extLst>
      <p:ext uri="{BB962C8B-B14F-4D97-AF65-F5344CB8AC3E}">
        <p14:creationId xmlns:p14="http://schemas.microsoft.com/office/powerpoint/2010/main" val="357123262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456019" y="291957"/>
            <a:ext cx="6074228" cy="605462"/>
          </a:xfrm>
        </p:spPr>
        <p:txBody>
          <a:bodyPr/>
          <a:lstStyle/>
          <a:p>
            <a:r>
              <a:rPr lang="en-US" dirty="0" smtClean="0"/>
              <a:t>Conclusion by </a:t>
            </a:r>
            <a:r>
              <a:rPr lang="en-US" dirty="0" smtClean="0"/>
              <a:t>Study – Con’t</a:t>
            </a:r>
            <a:endParaRPr lang="en-US" dirty="0"/>
          </a:p>
        </p:txBody>
      </p:sp>
      <p:sp>
        <p:nvSpPr>
          <p:cNvPr id="7" name="Slide Number Placeholder 6"/>
          <p:cNvSpPr>
            <a:spLocks noGrp="1"/>
          </p:cNvSpPr>
          <p:nvPr>
            <p:ph type="sldNum" sz="quarter" idx="11"/>
          </p:nvPr>
        </p:nvSpPr>
        <p:spPr/>
        <p:txBody>
          <a:bodyPr/>
          <a:lstStyle/>
          <a:p>
            <a:fld id="{AD8BD5D9-82A3-C54E-9C5D-A96269961E0B}" type="slidenum">
              <a:rPr lang="en-US" smtClean="0"/>
              <a:pPr/>
              <a:t>33</a:t>
            </a:fld>
            <a:endParaRPr lang="en-US" dirty="0"/>
          </a:p>
        </p:txBody>
      </p:sp>
      <p:pic>
        <p:nvPicPr>
          <p:cNvPr id="5" name="Content Placeholder 4"/>
          <p:cNvPicPr>
            <a:picLocks noGrp="1"/>
          </p:cNvPicPr>
          <p:nvPr>
            <p:ph idx="1"/>
          </p:nvPr>
        </p:nvPicPr>
        <p:blipFill rotWithShape="1">
          <a:blip r:embed="rId3"/>
          <a:srcRect l="12166" t="15267" r="11402" b="5598"/>
          <a:stretch/>
        </p:blipFill>
        <p:spPr bwMode="auto">
          <a:xfrm>
            <a:off x="328922" y="717048"/>
            <a:ext cx="8591412" cy="4208626"/>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92258039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6019" y="981145"/>
            <a:ext cx="8399593" cy="3670685"/>
          </a:xfrm>
        </p:spPr>
        <p:txBody>
          <a:bodyPr>
            <a:normAutofit fontScale="77500" lnSpcReduction="20000"/>
          </a:bodyPr>
          <a:lstStyle/>
          <a:p>
            <a:r>
              <a:rPr lang="en-CA" b="1" u="sng" cap="all" dirty="0"/>
              <a:t>Induction Study </a:t>
            </a:r>
            <a:endParaRPr lang="en-US" b="1" u="sng" cap="all" dirty="0"/>
          </a:p>
          <a:p>
            <a:r>
              <a:rPr lang="en-CA" dirty="0"/>
              <a:t>The conclusions of this Induction Study are that:</a:t>
            </a:r>
            <a:endParaRPr lang="en-US"/>
          </a:p>
          <a:p>
            <a:pPr marL="285750" lvl="0" indent="-285750">
              <a:buFont typeface="Arial" panose="020B0604020202020204" pitchFamily="34" charset="0"/>
              <a:buChar char="•"/>
            </a:pPr>
            <a:r>
              <a:rPr lang="en-CA"/>
              <a:t>the maximum allowable length of low-voltage wiring (120 V) within the right-of-way of the 230 kV transmission lines should be 93 m, for this is the worst case with four circuits being in-service. </a:t>
            </a:r>
            <a:r>
              <a:rPr lang="en-CA" dirty="0"/>
              <a:t>This was calculated assuming a wire that runs in parallel with the transmission lines at the worst possible location,</a:t>
            </a:r>
            <a:endParaRPr lang="en-US"/>
          </a:p>
          <a:p>
            <a:pPr marL="285750" lvl="0" indent="-285750">
              <a:buFont typeface="Arial" panose="020B0604020202020204" pitchFamily="34" charset="0"/>
              <a:buChar char="•"/>
            </a:pPr>
            <a:r>
              <a:rPr lang="en-CA"/>
              <a:t>stored cable reels (cables with insulation) within and near the right-of-way of the 230 kV transmission lines would acquire some induced voltage levels that could be hazardous for the workers, </a:t>
            </a:r>
            <a:endParaRPr lang="en-US"/>
          </a:p>
          <a:p>
            <a:pPr marL="285750" lvl="0" indent="-285750">
              <a:buFont typeface="Arial" panose="020B0604020202020204" pitchFamily="34" charset="0"/>
              <a:buChar char="•"/>
            </a:pPr>
            <a:r>
              <a:rPr lang="en-CA"/>
              <a:t>the maximum height of all light posts is be due to the 230 KV conductor heights at the location of light post and for four circuits in-service, two double circuit lines, the maximum height which can be used anywhere on the MCF site is 7.5 m, and</a:t>
            </a:r>
            <a:endParaRPr lang="en-US"/>
          </a:p>
          <a:p>
            <a:pPr marL="285750" indent="-285750">
              <a:buFont typeface="Arial" panose="020B0604020202020204" pitchFamily="34" charset="0"/>
              <a:buChar char="•"/>
            </a:pPr>
            <a:r>
              <a:rPr lang="en-CA"/>
              <a:t>depending on the proposed location of the light post under the transmission lines the light post could be taller</a:t>
            </a:r>
            <a:r>
              <a:rPr lang="en-US" smtClean="0"/>
              <a:t>. </a:t>
            </a:r>
            <a:endParaRPr lang="en-US" dirty="0"/>
          </a:p>
        </p:txBody>
      </p:sp>
      <p:sp>
        <p:nvSpPr>
          <p:cNvPr id="3" name="Title 2"/>
          <p:cNvSpPr>
            <a:spLocks noGrp="1"/>
          </p:cNvSpPr>
          <p:nvPr>
            <p:ph type="ctrTitle"/>
          </p:nvPr>
        </p:nvSpPr>
        <p:spPr>
          <a:xfrm>
            <a:off x="456019" y="291957"/>
            <a:ext cx="6074228" cy="605462"/>
          </a:xfrm>
        </p:spPr>
        <p:txBody>
          <a:bodyPr/>
          <a:lstStyle/>
          <a:p>
            <a:r>
              <a:rPr lang="en-US" dirty="0" smtClean="0"/>
              <a:t>Conclusion by </a:t>
            </a:r>
            <a:r>
              <a:rPr lang="en-US" dirty="0" smtClean="0"/>
              <a:t>Study – Con’t</a:t>
            </a:r>
            <a:endParaRPr lang="en-US" dirty="0"/>
          </a:p>
        </p:txBody>
      </p:sp>
      <p:sp>
        <p:nvSpPr>
          <p:cNvPr id="7" name="Slide Number Placeholder 6"/>
          <p:cNvSpPr>
            <a:spLocks noGrp="1"/>
          </p:cNvSpPr>
          <p:nvPr>
            <p:ph type="sldNum" sz="quarter" idx="11"/>
          </p:nvPr>
        </p:nvSpPr>
        <p:spPr/>
        <p:txBody>
          <a:bodyPr/>
          <a:lstStyle/>
          <a:p>
            <a:fld id="{AD8BD5D9-82A3-C54E-9C5D-A96269961E0B}" type="slidenum">
              <a:rPr lang="en-US" smtClean="0"/>
              <a:pPr/>
              <a:t>34</a:t>
            </a:fld>
            <a:endParaRPr lang="en-US" dirty="0"/>
          </a:p>
        </p:txBody>
      </p:sp>
    </p:spTree>
    <p:extLst>
      <p:ext uri="{BB962C8B-B14F-4D97-AF65-F5344CB8AC3E}">
        <p14:creationId xmlns:p14="http://schemas.microsoft.com/office/powerpoint/2010/main" val="285439293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6019" y="981145"/>
            <a:ext cx="7953791" cy="3670685"/>
          </a:xfrm>
        </p:spPr>
        <p:txBody>
          <a:bodyPr/>
          <a:lstStyle/>
          <a:p>
            <a:r>
              <a:rPr lang="en-CA" b="1" u="sng" cap="all"/>
              <a:t>EMF Study </a:t>
            </a:r>
            <a:endParaRPr lang="en-US" b="1" u="sng" cap="all"/>
          </a:p>
          <a:p>
            <a:r>
              <a:rPr lang="en-CA"/>
              <a:t>The conclusion of this EMG Study is that workers working in the sorting work area are not exposed to hazardous electric or magnetic fields.</a:t>
            </a:r>
            <a:endParaRPr lang="en-US"/>
          </a:p>
        </p:txBody>
      </p:sp>
      <p:sp>
        <p:nvSpPr>
          <p:cNvPr id="3" name="Title 2"/>
          <p:cNvSpPr>
            <a:spLocks noGrp="1"/>
          </p:cNvSpPr>
          <p:nvPr>
            <p:ph type="ctrTitle"/>
          </p:nvPr>
        </p:nvSpPr>
        <p:spPr>
          <a:xfrm>
            <a:off x="456019" y="291957"/>
            <a:ext cx="6074228" cy="605462"/>
          </a:xfrm>
        </p:spPr>
        <p:txBody>
          <a:bodyPr/>
          <a:lstStyle/>
          <a:p>
            <a:r>
              <a:rPr lang="en-US" dirty="0" smtClean="0"/>
              <a:t>Conclusion by </a:t>
            </a:r>
            <a:r>
              <a:rPr lang="en-US" dirty="0" smtClean="0"/>
              <a:t>Study – Con’t</a:t>
            </a:r>
            <a:endParaRPr lang="en-US" dirty="0"/>
          </a:p>
        </p:txBody>
      </p:sp>
      <p:sp>
        <p:nvSpPr>
          <p:cNvPr id="7" name="Slide Number Placeholder 6"/>
          <p:cNvSpPr>
            <a:spLocks noGrp="1"/>
          </p:cNvSpPr>
          <p:nvPr>
            <p:ph type="sldNum" sz="quarter" idx="11"/>
          </p:nvPr>
        </p:nvSpPr>
        <p:spPr/>
        <p:txBody>
          <a:bodyPr/>
          <a:lstStyle/>
          <a:p>
            <a:fld id="{AD8BD5D9-82A3-C54E-9C5D-A96269961E0B}" type="slidenum">
              <a:rPr lang="en-US" smtClean="0"/>
              <a:pPr/>
              <a:t>35</a:t>
            </a:fld>
            <a:endParaRPr lang="en-US" dirty="0"/>
          </a:p>
        </p:txBody>
      </p:sp>
    </p:spTree>
    <p:extLst>
      <p:ext uri="{BB962C8B-B14F-4D97-AF65-F5344CB8AC3E}">
        <p14:creationId xmlns:p14="http://schemas.microsoft.com/office/powerpoint/2010/main" val="410171054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6019" y="981145"/>
            <a:ext cx="7953791" cy="3670685"/>
          </a:xfrm>
        </p:spPr>
        <p:txBody>
          <a:bodyPr/>
          <a:lstStyle/>
          <a:p>
            <a:r>
              <a:rPr lang="en-CA" b="1" u="sng" cap="all"/>
              <a:t>Grounding Study</a:t>
            </a:r>
            <a:endParaRPr lang="en-US" b="1" u="sng" cap="all"/>
          </a:p>
          <a:p>
            <a:r>
              <a:rPr lang="en-CA"/>
              <a:t>The conclusion of this Grounding Study is that at least 76 mm (3 inches) of asphalt  or equivalent surfacing, approved by BC Hydro Engineering, will reduce the Step and Touch Potential hazard for workers in the sorting work area to as low as reasonably practical.  </a:t>
            </a:r>
            <a:r>
              <a:rPr lang="en-CA" dirty="0"/>
              <a:t>However, other mitigation is required also.</a:t>
            </a:r>
            <a:endParaRPr lang="en-US"/>
          </a:p>
        </p:txBody>
      </p:sp>
      <p:sp>
        <p:nvSpPr>
          <p:cNvPr id="3" name="Title 2"/>
          <p:cNvSpPr>
            <a:spLocks noGrp="1"/>
          </p:cNvSpPr>
          <p:nvPr>
            <p:ph type="ctrTitle"/>
          </p:nvPr>
        </p:nvSpPr>
        <p:spPr>
          <a:xfrm>
            <a:off x="456019" y="291957"/>
            <a:ext cx="6074228" cy="605462"/>
          </a:xfrm>
        </p:spPr>
        <p:txBody>
          <a:bodyPr/>
          <a:lstStyle/>
          <a:p>
            <a:r>
              <a:rPr lang="en-US" dirty="0" smtClean="0"/>
              <a:t>Conclusion by </a:t>
            </a:r>
            <a:r>
              <a:rPr lang="en-US" dirty="0" smtClean="0"/>
              <a:t>Study – Con’t</a:t>
            </a:r>
            <a:endParaRPr lang="en-US" dirty="0"/>
          </a:p>
        </p:txBody>
      </p:sp>
      <p:sp>
        <p:nvSpPr>
          <p:cNvPr id="7" name="Slide Number Placeholder 6"/>
          <p:cNvSpPr>
            <a:spLocks noGrp="1"/>
          </p:cNvSpPr>
          <p:nvPr>
            <p:ph type="sldNum" sz="quarter" idx="11"/>
          </p:nvPr>
        </p:nvSpPr>
        <p:spPr/>
        <p:txBody>
          <a:bodyPr/>
          <a:lstStyle/>
          <a:p>
            <a:fld id="{AD8BD5D9-82A3-C54E-9C5D-A96269961E0B}" type="slidenum">
              <a:rPr lang="en-US" smtClean="0"/>
              <a:pPr/>
              <a:t>36</a:t>
            </a:fld>
            <a:endParaRPr lang="en-US" dirty="0"/>
          </a:p>
        </p:txBody>
      </p:sp>
    </p:spTree>
    <p:extLst>
      <p:ext uri="{BB962C8B-B14F-4D97-AF65-F5344CB8AC3E}">
        <p14:creationId xmlns:p14="http://schemas.microsoft.com/office/powerpoint/2010/main" val="309270616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6019" y="981145"/>
            <a:ext cx="8624676" cy="3670685"/>
          </a:xfrm>
        </p:spPr>
        <p:txBody>
          <a:bodyPr>
            <a:normAutofit fontScale="62500" lnSpcReduction="20000"/>
          </a:bodyPr>
          <a:lstStyle/>
          <a:p>
            <a:r>
              <a:rPr lang="en-CA" b="1" u="sng" cap="all"/>
              <a:t>Step and Touch Potential </a:t>
            </a:r>
            <a:r>
              <a:rPr lang="en-CA" b="1" u="sng" cap="all"/>
              <a:t>Risk </a:t>
            </a:r>
            <a:r>
              <a:rPr lang="en-CA" b="1" u="sng" cap="all" smtClean="0"/>
              <a:t>Study</a:t>
            </a:r>
            <a:endParaRPr lang="en-US" b="1" u="sng" cap="all" smtClean="0"/>
          </a:p>
          <a:p>
            <a:r>
              <a:rPr lang="en-CA" smtClean="0"/>
              <a:t>  This hazard assessment relied on the following assumptions and premises:</a:t>
            </a:r>
            <a:endParaRPr lang="en-US" smtClean="0"/>
          </a:p>
          <a:p>
            <a:r>
              <a:rPr lang="en-CA"/>
              <a:t> </a:t>
            </a:r>
            <a:endParaRPr lang="en-US"/>
          </a:p>
          <a:p>
            <a:pPr marL="285750" lvl="0" indent="-285750">
              <a:buFont typeface="Arial" panose="020B0604020202020204" pitchFamily="34" charset="0"/>
              <a:buChar char="•"/>
            </a:pPr>
            <a:r>
              <a:rPr lang="en-CA"/>
              <a:t>the proposed facility layout from the MMBU MCF Project drawings provided,</a:t>
            </a:r>
            <a:endParaRPr lang="en-US"/>
          </a:p>
          <a:p>
            <a:pPr marL="285750" lvl="0" indent="-285750">
              <a:buFont typeface="Arial" panose="020B0604020202020204" pitchFamily="34" charset="0"/>
              <a:buChar char="•"/>
            </a:pPr>
            <a:r>
              <a:rPr lang="en-CA"/>
              <a:t>the duration values of the workers (BC Hydro and non-BC Hydro) being under the lines provided by MMBU management,</a:t>
            </a:r>
            <a:endParaRPr lang="en-US"/>
          </a:p>
          <a:p>
            <a:pPr marL="285750" lvl="0" indent="-285750">
              <a:buFont typeface="Arial" panose="020B0604020202020204" pitchFamily="34" charset="0"/>
              <a:buChar char="•"/>
            </a:pPr>
            <a:r>
              <a:rPr lang="en-CA"/>
              <a:t>the proposed layouts of the two existing 230 kV structures after the MMBU facility is complete, and the most probably locations of the two existing structures of the future double circuit 230 kV line,</a:t>
            </a:r>
            <a:endParaRPr lang="en-US"/>
          </a:p>
          <a:p>
            <a:pPr marL="285750" lvl="0" indent="-285750">
              <a:buFont typeface="Arial" panose="020B0604020202020204" pitchFamily="34" charset="0"/>
              <a:buChar char="•"/>
            </a:pPr>
            <a:r>
              <a:rPr lang="en-CA"/>
              <a:t>the recently obtained structure footing resistances and the soil resistivity measurements, which is used for the two future structures also,</a:t>
            </a:r>
            <a:endParaRPr lang="en-US"/>
          </a:p>
          <a:p>
            <a:pPr marL="285750" lvl="0" indent="-285750">
              <a:buFont typeface="Arial" panose="020B0604020202020204" pitchFamily="34" charset="0"/>
              <a:buChar char="•"/>
            </a:pPr>
            <a:r>
              <a:rPr lang="en-CA"/>
              <a:t>the ultimate projected fault level associate with the MMBU facility location, and</a:t>
            </a:r>
            <a:endParaRPr lang="en-US"/>
          </a:p>
          <a:p>
            <a:pPr marL="285750" lvl="0" indent="-285750">
              <a:buFont typeface="Arial" panose="020B0604020202020204" pitchFamily="34" charset="0"/>
              <a:buChar char="•"/>
            </a:pPr>
            <a:r>
              <a:rPr lang="en-CA"/>
              <a:t>the mitigation of a thickness of asphalt can be installed as required on the site, ROW and especially as part of the entrance/exit gates installation, and that this surfacing will be maintained with cracking and crumbling areas repaired </a:t>
            </a:r>
            <a:r>
              <a:rPr lang="en-CA"/>
              <a:t>or </a:t>
            </a:r>
            <a:r>
              <a:rPr lang="en-CA" smtClean="0"/>
              <a:t>replaced</a:t>
            </a:r>
            <a:r>
              <a:rPr lang="en-US" smtClean="0"/>
              <a:t>. </a:t>
            </a:r>
            <a:endParaRPr lang="en-US" dirty="0"/>
          </a:p>
        </p:txBody>
      </p:sp>
      <p:sp>
        <p:nvSpPr>
          <p:cNvPr id="3" name="Title 2"/>
          <p:cNvSpPr>
            <a:spLocks noGrp="1"/>
          </p:cNvSpPr>
          <p:nvPr>
            <p:ph type="ctrTitle"/>
          </p:nvPr>
        </p:nvSpPr>
        <p:spPr>
          <a:xfrm>
            <a:off x="456019" y="291957"/>
            <a:ext cx="6074228" cy="605462"/>
          </a:xfrm>
        </p:spPr>
        <p:txBody>
          <a:bodyPr/>
          <a:lstStyle/>
          <a:p>
            <a:r>
              <a:rPr lang="en-US" dirty="0" smtClean="0"/>
              <a:t>Conclusion by </a:t>
            </a:r>
            <a:r>
              <a:rPr lang="en-US" dirty="0" smtClean="0"/>
              <a:t>Study – con’t</a:t>
            </a:r>
            <a:endParaRPr lang="en-US" dirty="0"/>
          </a:p>
        </p:txBody>
      </p:sp>
      <p:sp>
        <p:nvSpPr>
          <p:cNvPr id="7" name="Slide Number Placeholder 6"/>
          <p:cNvSpPr>
            <a:spLocks noGrp="1"/>
          </p:cNvSpPr>
          <p:nvPr>
            <p:ph type="sldNum" sz="quarter" idx="11"/>
          </p:nvPr>
        </p:nvSpPr>
        <p:spPr/>
        <p:txBody>
          <a:bodyPr/>
          <a:lstStyle/>
          <a:p>
            <a:fld id="{AD8BD5D9-82A3-C54E-9C5D-A96269961E0B}" type="slidenum">
              <a:rPr lang="en-US" smtClean="0"/>
              <a:pPr/>
              <a:t>37</a:t>
            </a:fld>
            <a:endParaRPr lang="en-US" dirty="0"/>
          </a:p>
        </p:txBody>
      </p:sp>
    </p:spTree>
    <p:extLst>
      <p:ext uri="{BB962C8B-B14F-4D97-AF65-F5344CB8AC3E}">
        <p14:creationId xmlns:p14="http://schemas.microsoft.com/office/powerpoint/2010/main" val="195348715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6019" y="981145"/>
            <a:ext cx="7953791" cy="3670685"/>
          </a:xfrm>
        </p:spPr>
        <p:txBody>
          <a:bodyPr>
            <a:normAutofit fontScale="85000" lnSpcReduction="10000"/>
          </a:bodyPr>
          <a:lstStyle/>
          <a:p>
            <a:r>
              <a:rPr lang="en-CA" dirty="0"/>
              <a:t>The </a:t>
            </a:r>
            <a:r>
              <a:rPr lang="en-CA" dirty="0" smtClean="0"/>
              <a:t>following </a:t>
            </a:r>
            <a:r>
              <a:rPr lang="en-CA" dirty="0"/>
              <a:t>tables</a:t>
            </a:r>
            <a:r>
              <a:rPr lang="en-CA"/>
              <a:t>, </a:t>
            </a:r>
            <a:r>
              <a:rPr lang="en-CA" smtClean="0"/>
              <a:t>summaries </a:t>
            </a:r>
            <a:r>
              <a:rPr lang="en-CA" dirty="0"/>
              <a:t>the hazard probabilities and related possible number of worker fatalities for native soil and when a layer of asphalt or equivalent BC Hydro Engineering surfacing is used.  </a:t>
            </a:r>
            <a:endParaRPr lang="en-CA" dirty="0" smtClean="0"/>
          </a:p>
          <a:p>
            <a:endParaRPr lang="en-CA" dirty="0" smtClean="0"/>
          </a:p>
          <a:p>
            <a:r>
              <a:rPr lang="en-CA" dirty="0" smtClean="0"/>
              <a:t>The </a:t>
            </a:r>
            <a:r>
              <a:rPr lang="en-CA" dirty="0"/>
              <a:t>Step and Touch Voltage Potentials and the possible number of worker fatalities presented in these tables were determined by BC Hydro Transmission Lines Engineering. </a:t>
            </a:r>
            <a:endParaRPr lang="en-CA" dirty="0" smtClean="0"/>
          </a:p>
          <a:p>
            <a:endParaRPr lang="en-CA" dirty="0"/>
          </a:p>
          <a:p>
            <a:r>
              <a:rPr lang="en-CA" dirty="0" smtClean="0"/>
              <a:t>The </a:t>
            </a:r>
            <a:r>
              <a:rPr lang="en-CA" dirty="0"/>
              <a:t>conclusion of this assessment is that at least 76 mm (3 inches) of asphalt  or equivalent surfacing, approved by BC Hydro Engineering, will reduce the Step and Touch Potential hazard for workers in the sorting work area to as low as reasonably practical.  However, </a:t>
            </a:r>
            <a:r>
              <a:rPr lang="en-CA" dirty="0" smtClean="0"/>
              <a:t>again there </a:t>
            </a:r>
            <a:r>
              <a:rPr lang="en-CA" dirty="0"/>
              <a:t>are other mitigation requirements besides surfacing.</a:t>
            </a:r>
            <a:endParaRPr lang="en-US"/>
          </a:p>
          <a:p>
            <a:endParaRPr lang="en-US" dirty="0"/>
          </a:p>
        </p:txBody>
      </p:sp>
      <p:sp>
        <p:nvSpPr>
          <p:cNvPr id="3" name="Title 2"/>
          <p:cNvSpPr>
            <a:spLocks noGrp="1"/>
          </p:cNvSpPr>
          <p:nvPr>
            <p:ph type="ctrTitle"/>
          </p:nvPr>
        </p:nvSpPr>
        <p:spPr>
          <a:xfrm>
            <a:off x="456019" y="291957"/>
            <a:ext cx="6074228" cy="605462"/>
          </a:xfrm>
        </p:spPr>
        <p:txBody>
          <a:bodyPr/>
          <a:lstStyle/>
          <a:p>
            <a:r>
              <a:rPr lang="en-US" dirty="0" smtClean="0"/>
              <a:t>Conclusion by </a:t>
            </a:r>
            <a:r>
              <a:rPr lang="en-US" dirty="0" smtClean="0"/>
              <a:t>Study – Con’t</a:t>
            </a:r>
            <a:endParaRPr lang="en-US" dirty="0"/>
          </a:p>
        </p:txBody>
      </p:sp>
      <p:sp>
        <p:nvSpPr>
          <p:cNvPr id="7" name="Slide Number Placeholder 6"/>
          <p:cNvSpPr>
            <a:spLocks noGrp="1"/>
          </p:cNvSpPr>
          <p:nvPr>
            <p:ph type="sldNum" sz="quarter" idx="11"/>
          </p:nvPr>
        </p:nvSpPr>
        <p:spPr/>
        <p:txBody>
          <a:bodyPr/>
          <a:lstStyle/>
          <a:p>
            <a:fld id="{AD8BD5D9-82A3-C54E-9C5D-A96269961E0B}" type="slidenum">
              <a:rPr lang="en-US" smtClean="0"/>
              <a:pPr/>
              <a:t>38</a:t>
            </a:fld>
            <a:endParaRPr lang="en-US" dirty="0"/>
          </a:p>
        </p:txBody>
      </p:sp>
    </p:spTree>
    <p:extLst>
      <p:ext uri="{BB962C8B-B14F-4D97-AF65-F5344CB8AC3E}">
        <p14:creationId xmlns:p14="http://schemas.microsoft.com/office/powerpoint/2010/main" val="15624523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456019" y="291957"/>
            <a:ext cx="6074228" cy="605462"/>
          </a:xfrm>
        </p:spPr>
        <p:txBody>
          <a:bodyPr/>
          <a:lstStyle/>
          <a:p>
            <a:r>
              <a:rPr lang="en-US" dirty="0" smtClean="0"/>
              <a:t>Conclusion by </a:t>
            </a:r>
            <a:r>
              <a:rPr lang="en-US" dirty="0" smtClean="0"/>
              <a:t>Study – con’t</a:t>
            </a:r>
            <a:endParaRPr lang="en-US" dirty="0"/>
          </a:p>
        </p:txBody>
      </p:sp>
      <p:sp>
        <p:nvSpPr>
          <p:cNvPr id="7" name="Slide Number Placeholder 6"/>
          <p:cNvSpPr>
            <a:spLocks noGrp="1"/>
          </p:cNvSpPr>
          <p:nvPr>
            <p:ph type="sldNum" sz="quarter" idx="11"/>
          </p:nvPr>
        </p:nvSpPr>
        <p:spPr/>
        <p:txBody>
          <a:bodyPr/>
          <a:lstStyle/>
          <a:p>
            <a:fld id="{AD8BD5D9-82A3-C54E-9C5D-A96269961E0B}" type="slidenum">
              <a:rPr lang="en-US" smtClean="0"/>
              <a:pPr/>
              <a:t>39</a:t>
            </a:fld>
            <a:endParaRPr lang="en-US" dirty="0"/>
          </a:p>
        </p:txBody>
      </p:sp>
      <p:pic>
        <p:nvPicPr>
          <p:cNvPr id="5" name="Content Placeholder 4"/>
          <p:cNvPicPr>
            <a:picLocks noGrp="1"/>
          </p:cNvPicPr>
          <p:nvPr>
            <p:ph idx="1"/>
          </p:nvPr>
        </p:nvPicPr>
        <p:blipFill rotWithShape="1">
          <a:blip r:embed="rId2"/>
          <a:srcRect l="41346" t="26553" r="26122" b="20905"/>
          <a:stretch/>
        </p:blipFill>
        <p:spPr bwMode="auto">
          <a:xfrm>
            <a:off x="457202" y="756518"/>
            <a:ext cx="4160848" cy="3815481"/>
          </a:xfrm>
          <a:prstGeom prst="rect">
            <a:avLst/>
          </a:prstGeom>
          <a:ln>
            <a:noFill/>
          </a:ln>
          <a:extLst>
            <a:ext uri="{53640926-AAD7-44D8-BBD7-CCE9431645EC}">
              <a14:shadowObscured xmlns:a14="http://schemas.microsoft.com/office/drawing/2010/main"/>
            </a:ext>
          </a:extLst>
        </p:spPr>
      </p:pic>
      <p:pic>
        <p:nvPicPr>
          <p:cNvPr id="6" name="Picture 5"/>
          <p:cNvPicPr/>
          <p:nvPr/>
        </p:nvPicPr>
        <p:blipFill rotWithShape="1">
          <a:blip r:embed="rId3"/>
          <a:srcRect l="39423" t="10542" r="28525" b="36752"/>
          <a:stretch/>
        </p:blipFill>
        <p:spPr bwMode="auto">
          <a:xfrm>
            <a:off x="4618050" y="810036"/>
            <a:ext cx="4085196" cy="3761963"/>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88999926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6019" y="994493"/>
            <a:ext cx="8434352" cy="3352424"/>
          </a:xfrm>
        </p:spPr>
        <p:txBody>
          <a:bodyPr>
            <a:normAutofit fontScale="40000" lnSpcReduction="20000"/>
          </a:bodyPr>
          <a:lstStyle/>
          <a:p>
            <a:r>
              <a:rPr lang="en-CA" sz="2700" dirty="0"/>
              <a:t>The material in this Engineering Report is based on the following seven individual assessments listed below:</a:t>
            </a:r>
            <a:endParaRPr lang="en-US" sz="2700" dirty="0"/>
          </a:p>
          <a:p>
            <a:r>
              <a:rPr lang="en-CA" sz="2700"/>
              <a:t> </a:t>
            </a:r>
            <a:endParaRPr lang="en-US" sz="2700"/>
          </a:p>
          <a:p>
            <a:pPr marL="285750" lvl="0" indent="-285750">
              <a:buFont typeface="Arial" panose="020B0604020202020204" pitchFamily="34" charset="0"/>
              <a:buChar char="•"/>
            </a:pPr>
            <a:r>
              <a:rPr lang="en-CA" sz="2700"/>
              <a:t>a Job Hazard Assessment (JHA) undertaken by </a:t>
            </a:r>
            <a:r>
              <a:rPr lang="en-CA" sz="2700"/>
              <a:t>Safety </a:t>
            </a:r>
            <a:r>
              <a:rPr lang="en-CA" sz="2700" smtClean="0"/>
              <a:t>Engineering, </a:t>
            </a:r>
            <a:endParaRPr lang="en-US" sz="2700"/>
          </a:p>
          <a:p>
            <a:pPr marL="285750" lvl="0" indent="-285750">
              <a:buFont typeface="Arial" panose="020B0604020202020204" pitchFamily="34" charset="0"/>
              <a:buChar char="•"/>
            </a:pPr>
            <a:r>
              <a:rPr lang="en-CA" sz="2700"/>
              <a:t>two Induction studies undertaken by Transmission Lines Engineering with being for the single double circuit line, and second study being for the two double circuit lines, </a:t>
            </a:r>
            <a:endParaRPr lang="en-US" sz="2700"/>
          </a:p>
          <a:p>
            <a:pPr marL="285750" lvl="0" indent="-285750">
              <a:buFont typeface="Arial" panose="020B0604020202020204" pitchFamily="34" charset="0"/>
              <a:buChar char="•"/>
            </a:pPr>
            <a:r>
              <a:rPr lang="en-CA" sz="2700"/>
              <a:t>an EMF studies undertaken by Transmission Lines Engineering for the single and two double circuit lines, </a:t>
            </a:r>
            <a:endParaRPr lang="en-US" sz="2700"/>
          </a:p>
          <a:p>
            <a:pPr marL="285750" lvl="0" indent="-285750">
              <a:buFont typeface="Arial" panose="020B0604020202020204" pitchFamily="34" charset="0"/>
              <a:buChar char="•"/>
            </a:pPr>
            <a:r>
              <a:rPr lang="en-CA" sz="2700"/>
              <a:t>a Step and Touch Potentials study to determine the Zone of Exclusions (ZoE) due to a fault event undertaken by Transmission Lines Engineering, </a:t>
            </a:r>
            <a:endParaRPr lang="en-US" sz="2700"/>
          </a:p>
          <a:p>
            <a:pPr marL="285750" lvl="0" indent="-285750">
              <a:buFont typeface="Arial" panose="020B0604020202020204" pitchFamily="34" charset="0"/>
              <a:buChar char="•"/>
            </a:pPr>
            <a:r>
              <a:rPr lang="en-CA" sz="2700"/>
              <a:t>an assessment in terms of worker risk for the Step and Touch Potentials determined by the Transmission Lines Engineering Specialist Engineer and,</a:t>
            </a:r>
            <a:endParaRPr lang="en-US" sz="2700"/>
          </a:p>
          <a:p>
            <a:pPr marL="285750" lvl="0" indent="-285750">
              <a:buFont typeface="Arial" panose="020B0604020202020204" pitchFamily="34" charset="0"/>
              <a:buChar char="•"/>
            </a:pPr>
            <a:r>
              <a:rPr lang="en-CA" sz="2700"/>
              <a:t>an assessment in terms of worker risk for conductors dropping or a structure or structure/line failure determined by BC Hydro’s Principal Electrical Engineer.</a:t>
            </a:r>
            <a:endParaRPr lang="en-US" sz="2700"/>
          </a:p>
          <a:p>
            <a:r>
              <a:rPr lang="en-CA" sz="2700"/>
              <a:t> </a:t>
            </a:r>
            <a:endParaRPr lang="en-US" sz="2700"/>
          </a:p>
          <a:p>
            <a:endParaRPr lang="en-US" dirty="0" smtClean="0"/>
          </a:p>
        </p:txBody>
      </p:sp>
      <p:sp>
        <p:nvSpPr>
          <p:cNvPr id="3" name="Title 2"/>
          <p:cNvSpPr>
            <a:spLocks noGrp="1"/>
          </p:cNvSpPr>
          <p:nvPr>
            <p:ph type="ctrTitle"/>
          </p:nvPr>
        </p:nvSpPr>
        <p:spPr>
          <a:xfrm>
            <a:off x="457201" y="341059"/>
            <a:ext cx="6074228" cy="605462"/>
          </a:xfrm>
        </p:spPr>
        <p:txBody>
          <a:bodyPr/>
          <a:lstStyle/>
          <a:p>
            <a:r>
              <a:rPr lang="en-US" dirty="0"/>
              <a:t>Purpose of </a:t>
            </a:r>
            <a:r>
              <a:rPr lang="en-US" dirty="0" smtClean="0"/>
              <a:t>Presentation con’t</a:t>
            </a:r>
            <a:endParaRPr lang="en-US" dirty="0"/>
          </a:p>
        </p:txBody>
      </p:sp>
      <p:sp>
        <p:nvSpPr>
          <p:cNvPr id="7" name="Slide Number Placeholder 6"/>
          <p:cNvSpPr>
            <a:spLocks noGrp="1"/>
          </p:cNvSpPr>
          <p:nvPr>
            <p:ph type="sldNum" sz="quarter" idx="11"/>
          </p:nvPr>
        </p:nvSpPr>
        <p:spPr/>
        <p:txBody>
          <a:bodyPr/>
          <a:lstStyle/>
          <a:p>
            <a:fld id="{AD8BD5D9-82A3-C54E-9C5D-A96269961E0B}" type="slidenum">
              <a:rPr lang="en-US" smtClean="0"/>
              <a:pPr/>
              <a:t>4</a:t>
            </a:fld>
            <a:endParaRPr lang="en-US" dirty="0"/>
          </a:p>
        </p:txBody>
      </p:sp>
    </p:spTree>
    <p:extLst>
      <p:ext uri="{BB962C8B-B14F-4D97-AF65-F5344CB8AC3E}">
        <p14:creationId xmlns:p14="http://schemas.microsoft.com/office/powerpoint/2010/main" val="148443369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6019" y="897419"/>
            <a:ext cx="8391952" cy="3754411"/>
          </a:xfrm>
        </p:spPr>
        <p:txBody>
          <a:bodyPr>
            <a:normAutofit fontScale="85000" lnSpcReduction="10000"/>
          </a:bodyPr>
          <a:lstStyle/>
          <a:p>
            <a:r>
              <a:rPr lang="en-CA"/>
              <a:t>This hazard assessment relied on the following assumptions and premises </a:t>
            </a:r>
            <a:r>
              <a:rPr lang="en-CA"/>
              <a:t>that</a:t>
            </a:r>
            <a:r>
              <a:rPr lang="en-CA" smtClean="0"/>
              <a:t>:</a:t>
            </a:r>
          </a:p>
          <a:p>
            <a:endParaRPr lang="en-US"/>
          </a:p>
          <a:p>
            <a:pPr marL="285750" indent="-285750">
              <a:buFont typeface="Arial" panose="020B0604020202020204" pitchFamily="34" charset="0"/>
              <a:buChar char="•"/>
            </a:pPr>
            <a:r>
              <a:rPr lang="en-CA"/>
              <a:t> </a:t>
            </a:r>
            <a:r>
              <a:rPr lang="en-CA" smtClean="0"/>
              <a:t>the </a:t>
            </a:r>
            <a:r>
              <a:rPr lang="en-CA"/>
              <a:t>proposed facility layout from the MMBU MCF Project drawings provided,</a:t>
            </a:r>
            <a:endParaRPr lang="en-US"/>
          </a:p>
          <a:p>
            <a:pPr marL="285750" lvl="0" indent="-285750">
              <a:buFont typeface="Arial" panose="020B0604020202020204" pitchFamily="34" charset="0"/>
              <a:buChar char="•"/>
            </a:pPr>
            <a:r>
              <a:rPr lang="en-CA"/>
              <a:t>the duration values of the workers (BC Hydro and non-BC Hydro) being under the lines provided by MMBU management,</a:t>
            </a:r>
            <a:endParaRPr lang="en-US"/>
          </a:p>
          <a:p>
            <a:pPr marL="285750" lvl="0" indent="-285750">
              <a:buFont typeface="Arial" panose="020B0604020202020204" pitchFamily="34" charset="0"/>
              <a:buChar char="•"/>
            </a:pPr>
            <a:r>
              <a:rPr lang="en-CA"/>
              <a:t>the proposed layouts of the two existing 230 kV structures after the MMBU facility is complete, and the most probably locations of the two existing structures of the future double circuit 230 kV line,</a:t>
            </a:r>
            <a:endParaRPr lang="en-US"/>
          </a:p>
          <a:p>
            <a:pPr marL="285750" lvl="0" indent="-285750">
              <a:buFont typeface="Arial" panose="020B0604020202020204" pitchFamily="34" charset="0"/>
              <a:buChar char="•"/>
            </a:pPr>
            <a:r>
              <a:rPr lang="en-CA"/>
              <a:t>the associated circuit breakers will clear any fault which may occur even assuming an N - 1 operating condition, but in a longer than normal operating time frame, </a:t>
            </a:r>
            <a:endParaRPr lang="en-US"/>
          </a:p>
          <a:p>
            <a:pPr marL="285750" lvl="0" indent="-285750">
              <a:buFont typeface="Arial" panose="020B0604020202020204" pitchFamily="34" charset="0"/>
              <a:buChar char="•"/>
            </a:pPr>
            <a:r>
              <a:rPr lang="en-CA"/>
              <a:t>the probability of equipment and material failures are based on CEA failure data, </a:t>
            </a:r>
            <a:endParaRPr lang="en-US"/>
          </a:p>
          <a:p>
            <a:endParaRPr lang="en-US" dirty="0"/>
          </a:p>
        </p:txBody>
      </p:sp>
      <p:sp>
        <p:nvSpPr>
          <p:cNvPr id="3" name="Title 2"/>
          <p:cNvSpPr>
            <a:spLocks noGrp="1"/>
          </p:cNvSpPr>
          <p:nvPr>
            <p:ph type="ctrTitle"/>
          </p:nvPr>
        </p:nvSpPr>
        <p:spPr>
          <a:xfrm>
            <a:off x="456019" y="291957"/>
            <a:ext cx="6074228" cy="605462"/>
          </a:xfrm>
        </p:spPr>
        <p:txBody>
          <a:bodyPr/>
          <a:lstStyle/>
          <a:p>
            <a:r>
              <a:rPr lang="en-US" dirty="0" smtClean="0"/>
              <a:t>Conclusion by </a:t>
            </a:r>
            <a:r>
              <a:rPr lang="en-US" dirty="0" smtClean="0"/>
              <a:t>Study – con’t</a:t>
            </a:r>
            <a:endParaRPr lang="en-US" dirty="0"/>
          </a:p>
        </p:txBody>
      </p:sp>
      <p:sp>
        <p:nvSpPr>
          <p:cNvPr id="7" name="Slide Number Placeholder 6"/>
          <p:cNvSpPr>
            <a:spLocks noGrp="1"/>
          </p:cNvSpPr>
          <p:nvPr>
            <p:ph type="sldNum" sz="quarter" idx="11"/>
          </p:nvPr>
        </p:nvSpPr>
        <p:spPr/>
        <p:txBody>
          <a:bodyPr/>
          <a:lstStyle/>
          <a:p>
            <a:fld id="{AD8BD5D9-82A3-C54E-9C5D-A96269961E0B}" type="slidenum">
              <a:rPr lang="en-US" smtClean="0"/>
              <a:pPr/>
              <a:t>40</a:t>
            </a:fld>
            <a:endParaRPr lang="en-US" dirty="0"/>
          </a:p>
        </p:txBody>
      </p:sp>
    </p:spTree>
    <p:extLst>
      <p:ext uri="{BB962C8B-B14F-4D97-AF65-F5344CB8AC3E}">
        <p14:creationId xmlns:p14="http://schemas.microsoft.com/office/powerpoint/2010/main" val="41701825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6019" y="981145"/>
            <a:ext cx="7953791" cy="3670685"/>
          </a:xfrm>
        </p:spPr>
        <p:txBody>
          <a:bodyPr>
            <a:normAutofit fontScale="77500" lnSpcReduction="20000"/>
          </a:bodyPr>
          <a:lstStyle/>
          <a:p>
            <a:pPr marL="285750" lvl="0" indent="-285750">
              <a:buFont typeface="Arial" panose="020B0604020202020204" pitchFamily="34" charset="0"/>
              <a:buChar char="•"/>
            </a:pPr>
            <a:endParaRPr lang="en-CA" smtClean="0"/>
          </a:p>
          <a:p>
            <a:pPr marL="285750" lvl="0" indent="-285750">
              <a:buFont typeface="Arial" panose="020B0604020202020204" pitchFamily="34" charset="0"/>
              <a:buChar char="•"/>
            </a:pPr>
            <a:r>
              <a:rPr lang="en-CA" dirty="0" smtClean="0"/>
              <a:t>the </a:t>
            </a:r>
            <a:r>
              <a:rPr lang="en-CA" dirty="0"/>
              <a:t>majority of the fault current will come from </a:t>
            </a:r>
            <a:r>
              <a:rPr lang="en-CA" dirty="0" err="1"/>
              <a:t>Ingledow</a:t>
            </a:r>
            <a:r>
              <a:rPr lang="en-CA" dirty="0"/>
              <a:t> Substation, so the number of circuit breakers which could fail and lead to a N - 1 condition is only two per transmission line for both the present and future lines or only four circuit breakers per structure being considered,</a:t>
            </a:r>
            <a:endParaRPr lang="en-US"/>
          </a:p>
          <a:p>
            <a:pPr marL="285750" lvl="0" indent="-285750">
              <a:buFont typeface="Arial" panose="020B0604020202020204" pitchFamily="34" charset="0"/>
              <a:buChar char="•"/>
            </a:pPr>
            <a:r>
              <a:rPr lang="en-CA"/>
              <a:t>the worst case zones of influences for the conductor or structural failures will be used, and</a:t>
            </a:r>
            <a:endParaRPr lang="en-US"/>
          </a:p>
          <a:p>
            <a:pPr marL="285750" lvl="0" indent="-285750">
              <a:buFont typeface="Arial" panose="020B0604020202020204" pitchFamily="34" charset="0"/>
              <a:buChar char="•"/>
            </a:pPr>
            <a:r>
              <a:rPr lang="en-CA"/>
              <a:t>the risk of the hazards identified are acceptable, from a worker safety point of view, if they are lower than the low end probabilities of occurrence values shown on the BC Hydro Corporate Risk Matrix (June 2014).</a:t>
            </a:r>
            <a:endParaRPr lang="en-US"/>
          </a:p>
          <a:p>
            <a:r>
              <a:rPr lang="en-CA"/>
              <a:t> </a:t>
            </a:r>
            <a:endParaRPr lang="en-US"/>
          </a:p>
          <a:p>
            <a:r>
              <a:rPr lang="en-CA"/>
              <a:t>The conclusion of this assessment is that the hazards associated with conductors/structure/line failures for workers in the sorting work area are as low as reasonably practical.</a:t>
            </a:r>
            <a:endParaRPr lang="en-US"/>
          </a:p>
          <a:p>
            <a:endParaRPr lang="en-US" dirty="0"/>
          </a:p>
        </p:txBody>
      </p:sp>
      <p:sp>
        <p:nvSpPr>
          <p:cNvPr id="3" name="Title 2"/>
          <p:cNvSpPr>
            <a:spLocks noGrp="1"/>
          </p:cNvSpPr>
          <p:nvPr>
            <p:ph type="ctrTitle"/>
          </p:nvPr>
        </p:nvSpPr>
        <p:spPr>
          <a:xfrm>
            <a:off x="456019" y="291957"/>
            <a:ext cx="6074228" cy="605462"/>
          </a:xfrm>
        </p:spPr>
        <p:txBody>
          <a:bodyPr/>
          <a:lstStyle/>
          <a:p>
            <a:r>
              <a:rPr lang="en-US" dirty="0" smtClean="0"/>
              <a:t>Conclusion by </a:t>
            </a:r>
            <a:r>
              <a:rPr lang="en-US" dirty="0" smtClean="0"/>
              <a:t>Study – con’t</a:t>
            </a:r>
            <a:endParaRPr lang="en-US" dirty="0"/>
          </a:p>
        </p:txBody>
      </p:sp>
      <p:sp>
        <p:nvSpPr>
          <p:cNvPr id="7" name="Slide Number Placeholder 6"/>
          <p:cNvSpPr>
            <a:spLocks noGrp="1"/>
          </p:cNvSpPr>
          <p:nvPr>
            <p:ph type="sldNum" sz="quarter" idx="11"/>
          </p:nvPr>
        </p:nvSpPr>
        <p:spPr/>
        <p:txBody>
          <a:bodyPr/>
          <a:lstStyle/>
          <a:p>
            <a:fld id="{AD8BD5D9-82A3-C54E-9C5D-A96269961E0B}" type="slidenum">
              <a:rPr lang="en-US" smtClean="0"/>
              <a:pPr/>
              <a:t>41</a:t>
            </a:fld>
            <a:endParaRPr lang="en-US" dirty="0"/>
          </a:p>
        </p:txBody>
      </p:sp>
    </p:spTree>
    <p:extLst>
      <p:ext uri="{BB962C8B-B14F-4D97-AF65-F5344CB8AC3E}">
        <p14:creationId xmlns:p14="http://schemas.microsoft.com/office/powerpoint/2010/main" val="256160229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456019" y="291957"/>
            <a:ext cx="6074228" cy="605462"/>
          </a:xfrm>
        </p:spPr>
        <p:txBody>
          <a:bodyPr/>
          <a:lstStyle/>
          <a:p>
            <a:r>
              <a:rPr lang="en-US" dirty="0" smtClean="0"/>
              <a:t>Conclusion by </a:t>
            </a:r>
            <a:r>
              <a:rPr lang="en-US" dirty="0" smtClean="0"/>
              <a:t>Study – con’t</a:t>
            </a:r>
            <a:endParaRPr lang="en-US" dirty="0"/>
          </a:p>
        </p:txBody>
      </p:sp>
      <p:sp>
        <p:nvSpPr>
          <p:cNvPr id="7" name="Slide Number Placeholder 6"/>
          <p:cNvSpPr>
            <a:spLocks noGrp="1"/>
          </p:cNvSpPr>
          <p:nvPr>
            <p:ph type="sldNum" sz="quarter" idx="11"/>
          </p:nvPr>
        </p:nvSpPr>
        <p:spPr/>
        <p:txBody>
          <a:bodyPr/>
          <a:lstStyle/>
          <a:p>
            <a:fld id="{AD8BD5D9-82A3-C54E-9C5D-A96269961E0B}" type="slidenum">
              <a:rPr lang="en-US" smtClean="0"/>
              <a:pPr/>
              <a:t>42</a:t>
            </a:fld>
            <a:endParaRPr lang="en-US" dirty="0"/>
          </a:p>
        </p:txBody>
      </p:sp>
      <p:pic>
        <p:nvPicPr>
          <p:cNvPr id="5" name="Content Placeholder 4"/>
          <p:cNvPicPr>
            <a:picLocks noGrp="1"/>
          </p:cNvPicPr>
          <p:nvPr>
            <p:ph idx="1"/>
          </p:nvPr>
        </p:nvPicPr>
        <p:blipFill rotWithShape="1">
          <a:blip r:embed="rId2"/>
          <a:srcRect l="41346" t="26553" r="26122" b="20905"/>
          <a:stretch/>
        </p:blipFill>
        <p:spPr bwMode="auto">
          <a:xfrm>
            <a:off x="457202" y="756518"/>
            <a:ext cx="4160848" cy="3815481"/>
          </a:xfrm>
          <a:prstGeom prst="rect">
            <a:avLst/>
          </a:prstGeom>
          <a:ln>
            <a:noFill/>
          </a:ln>
          <a:extLst>
            <a:ext uri="{53640926-AAD7-44D8-BBD7-CCE9431645EC}">
              <a14:shadowObscured xmlns:a14="http://schemas.microsoft.com/office/drawing/2010/main"/>
            </a:ext>
          </a:extLst>
        </p:spPr>
      </p:pic>
      <p:pic>
        <p:nvPicPr>
          <p:cNvPr id="6" name="Picture 5"/>
          <p:cNvPicPr/>
          <p:nvPr/>
        </p:nvPicPr>
        <p:blipFill rotWithShape="1">
          <a:blip r:embed="rId3"/>
          <a:srcRect l="39423" t="10542" r="28525" b="36752"/>
          <a:stretch/>
        </p:blipFill>
        <p:spPr bwMode="auto">
          <a:xfrm>
            <a:off x="4618050" y="810036"/>
            <a:ext cx="4085196" cy="3761963"/>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45379306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6018" y="897419"/>
            <a:ext cx="8470893" cy="3607835"/>
          </a:xfrm>
        </p:spPr>
        <p:txBody>
          <a:bodyPr>
            <a:normAutofit fontScale="70000" lnSpcReduction="20000"/>
          </a:bodyPr>
          <a:lstStyle/>
          <a:p>
            <a:r>
              <a:rPr lang="en-CA" b="1" u="sng" cap="all"/>
              <a:t>Job Hazard Assessment (JHA)</a:t>
            </a:r>
            <a:endParaRPr lang="en-US" b="1" u="sng" cap="all"/>
          </a:p>
          <a:p>
            <a:r>
              <a:rPr lang="en-CA"/>
              <a:t>To manage the risks of operating MCF on a transmission right of way, Safety Engineering recommends the following:</a:t>
            </a:r>
            <a:endParaRPr lang="en-US" sz="1600"/>
          </a:p>
          <a:p>
            <a:pPr marL="342900" lvl="0" indent="-342900">
              <a:buFont typeface="+mj-lt"/>
              <a:buAutoNum type="arabicPeriod"/>
            </a:pPr>
            <a:r>
              <a:rPr lang="en-CA"/>
              <a:t>Implement all control measures identified in the JHA memo. </a:t>
            </a:r>
            <a:r>
              <a:rPr lang="en-CA" dirty="0"/>
              <a:t>If this is not feasible, Safety Engineering will re-evaluate the residual risks and the suitability of the option to build MCF on the right of way.</a:t>
            </a:r>
            <a:endParaRPr lang="en-US" sz="1600"/>
          </a:p>
          <a:p>
            <a:pPr marL="342900" lvl="0" indent="-342900">
              <a:buFont typeface="+mj-lt"/>
              <a:buAutoNum type="arabicPeriod"/>
            </a:pPr>
            <a:r>
              <a:rPr lang="en-CA"/>
              <a:t>Implement a systematic approach to ensure all controls are implemented.</a:t>
            </a:r>
            <a:endParaRPr lang="en-US" sz="1600"/>
          </a:p>
          <a:p>
            <a:pPr lvl="1"/>
            <a:r>
              <a:rPr lang="en-CA"/>
              <a:t>assign the accountabilities for control measure implementation as outlined in Section 6 of the JHA in the </a:t>
            </a:r>
            <a:r>
              <a:rPr lang="en-CA"/>
              <a:t>Engineering </a:t>
            </a:r>
            <a:r>
              <a:rPr lang="en-CA" smtClean="0"/>
              <a:t>Memo,</a:t>
            </a:r>
            <a:endParaRPr lang="en-US" sz="1400"/>
          </a:p>
          <a:p>
            <a:pPr lvl="1"/>
            <a:r>
              <a:rPr lang="en-CA"/>
              <a:t>MCF project gate reviews are a proactive option to ensure engineered controls are included in drawings prior to release for construction,</a:t>
            </a:r>
            <a:endParaRPr lang="en-US" sz="1400"/>
          </a:p>
          <a:p>
            <a:pPr lvl="1"/>
            <a:r>
              <a:rPr lang="en-CA"/>
              <a:t>an audit at the existing facility can check the correct adoption of administrative and PPE controls prior to migrating to the new MCF, and</a:t>
            </a:r>
            <a:endParaRPr lang="en-US" sz="1400"/>
          </a:p>
          <a:p>
            <a:pPr lvl="1"/>
            <a:r>
              <a:rPr lang="en-CA"/>
              <a:t>a follow up audit can check that administrative and PPE controls were correctly transferred to the new MCF.</a:t>
            </a:r>
            <a:endParaRPr lang="en-US" sz="1400"/>
          </a:p>
        </p:txBody>
      </p:sp>
      <p:sp>
        <p:nvSpPr>
          <p:cNvPr id="3" name="Title 2"/>
          <p:cNvSpPr>
            <a:spLocks noGrp="1"/>
          </p:cNvSpPr>
          <p:nvPr>
            <p:ph type="ctrTitle"/>
          </p:nvPr>
        </p:nvSpPr>
        <p:spPr>
          <a:xfrm>
            <a:off x="456019" y="291957"/>
            <a:ext cx="6074228" cy="605462"/>
          </a:xfrm>
        </p:spPr>
        <p:txBody>
          <a:bodyPr/>
          <a:lstStyle/>
          <a:p>
            <a:r>
              <a:rPr lang="en-US" dirty="0" smtClean="0"/>
              <a:t>Recommendations by Study</a:t>
            </a:r>
            <a:endParaRPr lang="en-US" dirty="0"/>
          </a:p>
        </p:txBody>
      </p:sp>
      <p:sp>
        <p:nvSpPr>
          <p:cNvPr id="7" name="Slide Number Placeholder 6"/>
          <p:cNvSpPr>
            <a:spLocks noGrp="1"/>
          </p:cNvSpPr>
          <p:nvPr>
            <p:ph type="sldNum" sz="quarter" idx="11"/>
          </p:nvPr>
        </p:nvSpPr>
        <p:spPr/>
        <p:txBody>
          <a:bodyPr/>
          <a:lstStyle/>
          <a:p>
            <a:fld id="{AD8BD5D9-82A3-C54E-9C5D-A96269961E0B}" type="slidenum">
              <a:rPr lang="en-US" smtClean="0"/>
              <a:pPr/>
              <a:t>43</a:t>
            </a:fld>
            <a:endParaRPr lang="en-US" dirty="0"/>
          </a:p>
        </p:txBody>
      </p:sp>
    </p:spTree>
    <p:extLst>
      <p:ext uri="{BB962C8B-B14F-4D97-AF65-F5344CB8AC3E}">
        <p14:creationId xmlns:p14="http://schemas.microsoft.com/office/powerpoint/2010/main" val="330924281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6018" y="897419"/>
            <a:ext cx="8398531" cy="3607835"/>
          </a:xfrm>
        </p:spPr>
        <p:txBody>
          <a:bodyPr>
            <a:normAutofit fontScale="77500" lnSpcReduction="20000"/>
          </a:bodyPr>
          <a:lstStyle/>
          <a:p>
            <a:r>
              <a:rPr lang="en-CA" b="1" u="sng" smtClean="0"/>
              <a:t>INDUCTION STUDY </a:t>
            </a:r>
            <a:endParaRPr lang="en-CA" b="1" u="sng" dirty="0" smtClean="0"/>
          </a:p>
          <a:p>
            <a:r>
              <a:rPr lang="en-CA" dirty="0" smtClean="0"/>
              <a:t>The </a:t>
            </a:r>
            <a:r>
              <a:rPr lang="en-CA" dirty="0"/>
              <a:t>recommendations of this Induction Study are</a:t>
            </a:r>
            <a:r>
              <a:rPr lang="en-CA" dirty="0" smtClean="0"/>
              <a:t>:</a:t>
            </a:r>
            <a:r>
              <a:rPr lang="en-CA" dirty="0"/>
              <a:t> </a:t>
            </a:r>
            <a:endParaRPr lang="en-US" sz="1600"/>
          </a:p>
          <a:p>
            <a:pPr marL="285750" lvl="0" indent="-285750">
              <a:buFont typeface="Arial" panose="020B0604020202020204" pitchFamily="34" charset="0"/>
              <a:buChar char="•"/>
            </a:pPr>
            <a:r>
              <a:rPr lang="en-CA"/>
              <a:t>the maximum allowable length of parallel low-voltage wiring (120 V) within the right-of-way of the 230 kV transmission lines is 93 m,</a:t>
            </a:r>
            <a:endParaRPr lang="en-US"/>
          </a:p>
          <a:p>
            <a:pPr marL="285750" lvl="0" indent="-285750">
              <a:buFont typeface="Arial" panose="020B0604020202020204" pitchFamily="34" charset="0"/>
              <a:buChar char="•"/>
            </a:pPr>
            <a:r>
              <a:rPr lang="en-CA"/>
              <a:t>this was calculated of 93 m is assuming a wire that runs in parallel with the transmission lines at the worst possible location and four circuits in-service. </a:t>
            </a:r>
            <a:r>
              <a:rPr lang="en-CA" dirty="0"/>
              <a:t>For a more complex wiring system, the MCF site designer is advised to consult a qualified electrical engineer to calculate the level of Induction in the particular wiring system, </a:t>
            </a:r>
            <a:endParaRPr lang="en-US"/>
          </a:p>
          <a:p>
            <a:pPr marL="285750" lvl="0" indent="-285750">
              <a:buFont typeface="Arial" panose="020B0604020202020204" pitchFamily="34" charset="0"/>
              <a:buChar char="•"/>
            </a:pPr>
            <a:r>
              <a:rPr lang="en-CA"/>
              <a:t>stored cable reels (cables with insulation) within and near the ROW of the 230 kV transmission lines would acquire some induced voltage levels that could be hazardous for the workers. </a:t>
            </a:r>
            <a:r>
              <a:rPr lang="en-CA" dirty="0"/>
              <a:t>In order to minimize the risk, it is highly recommended that the cable ends are always capped properly using non-conductive caps to avoid direct contact with the conductive parts (sheath, core, armors, etc.), </a:t>
            </a:r>
            <a:r>
              <a:rPr lang="en-CA" dirty="0" smtClean="0"/>
              <a:t>and</a:t>
            </a:r>
            <a:endParaRPr lang="en-US"/>
          </a:p>
        </p:txBody>
      </p:sp>
      <p:sp>
        <p:nvSpPr>
          <p:cNvPr id="3" name="Title 2"/>
          <p:cNvSpPr>
            <a:spLocks noGrp="1"/>
          </p:cNvSpPr>
          <p:nvPr>
            <p:ph type="ctrTitle"/>
          </p:nvPr>
        </p:nvSpPr>
        <p:spPr>
          <a:xfrm>
            <a:off x="456019" y="291957"/>
            <a:ext cx="6074228" cy="605462"/>
          </a:xfrm>
        </p:spPr>
        <p:txBody>
          <a:bodyPr/>
          <a:lstStyle/>
          <a:p>
            <a:r>
              <a:rPr lang="en-US" dirty="0" smtClean="0"/>
              <a:t>Recommendations by Study</a:t>
            </a:r>
            <a:endParaRPr lang="en-US" dirty="0"/>
          </a:p>
        </p:txBody>
      </p:sp>
      <p:sp>
        <p:nvSpPr>
          <p:cNvPr id="7" name="Slide Number Placeholder 6"/>
          <p:cNvSpPr>
            <a:spLocks noGrp="1"/>
          </p:cNvSpPr>
          <p:nvPr>
            <p:ph type="sldNum" sz="quarter" idx="11"/>
          </p:nvPr>
        </p:nvSpPr>
        <p:spPr/>
        <p:txBody>
          <a:bodyPr/>
          <a:lstStyle/>
          <a:p>
            <a:fld id="{AD8BD5D9-82A3-C54E-9C5D-A96269961E0B}" type="slidenum">
              <a:rPr lang="en-US" smtClean="0"/>
              <a:pPr/>
              <a:t>44</a:t>
            </a:fld>
            <a:endParaRPr lang="en-US" dirty="0"/>
          </a:p>
        </p:txBody>
      </p:sp>
    </p:spTree>
    <p:extLst>
      <p:ext uri="{BB962C8B-B14F-4D97-AF65-F5344CB8AC3E}">
        <p14:creationId xmlns:p14="http://schemas.microsoft.com/office/powerpoint/2010/main" val="322425299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6019" y="897419"/>
            <a:ext cx="8260384" cy="3607835"/>
          </a:xfrm>
        </p:spPr>
        <p:txBody>
          <a:bodyPr>
            <a:normAutofit fontScale="70000" lnSpcReduction="20000"/>
          </a:bodyPr>
          <a:lstStyle/>
          <a:p>
            <a:r>
              <a:rPr lang="en-CA" b="1" u="sng"/>
              <a:t>INDUCTION STUDY </a:t>
            </a:r>
          </a:p>
          <a:p>
            <a:pPr marL="285750" lvl="0" indent="-285750">
              <a:buFont typeface="Arial" panose="020B0604020202020204" pitchFamily="34" charset="0"/>
              <a:buChar char="•"/>
            </a:pPr>
            <a:r>
              <a:rPr lang="en-CA" dirty="0" smtClean="0"/>
              <a:t>that </a:t>
            </a:r>
            <a:r>
              <a:rPr lang="en-CA" dirty="0"/>
              <a:t>the maximum height of all light posts must be limited to the following values, depending on the conductor height at the location of light post: </a:t>
            </a:r>
            <a:endParaRPr lang="en-US"/>
          </a:p>
          <a:p>
            <a:r>
              <a:rPr lang="en-CA"/>
              <a:t> </a:t>
            </a:r>
            <a:endParaRPr lang="en-US"/>
          </a:p>
          <a:p>
            <a:pPr lvl="1"/>
            <a:r>
              <a:rPr lang="en-CA"/>
              <a:t>7.5 m - bottom conductor height is 15 m </a:t>
            </a:r>
            <a:endParaRPr lang="en-US"/>
          </a:p>
          <a:p>
            <a:pPr lvl="1"/>
            <a:r>
              <a:rPr lang="en-CA"/>
              <a:t>8.5 m - bottom conductor height is 17 m </a:t>
            </a:r>
            <a:endParaRPr lang="en-US"/>
          </a:p>
          <a:p>
            <a:pPr lvl="1"/>
            <a:r>
              <a:rPr lang="en-CA"/>
              <a:t>10.5 m - bottom conductor height is 20 m </a:t>
            </a:r>
            <a:endParaRPr lang="en-US"/>
          </a:p>
          <a:p>
            <a:pPr lvl="1"/>
            <a:r>
              <a:rPr lang="en-CA"/>
              <a:t>12.5m - bottom conductor height is 21 m </a:t>
            </a:r>
            <a:endParaRPr lang="en-US"/>
          </a:p>
          <a:p>
            <a:r>
              <a:rPr lang="en-CA"/>
              <a:t> </a:t>
            </a:r>
            <a:endParaRPr lang="en-US"/>
          </a:p>
          <a:p>
            <a:r>
              <a:rPr lang="en-CA"/>
              <a:t>However, a maximum height of a light post of 7.5 m is recommended for it can be used anywhere on the MCF site, but depending on the proposed location of the light post under the transmission lines the light post could be taller.</a:t>
            </a:r>
            <a:endParaRPr lang="en-US"/>
          </a:p>
          <a:p>
            <a:r>
              <a:rPr lang="en-US" dirty="0" smtClean="0"/>
              <a:t>. </a:t>
            </a:r>
            <a:endParaRPr lang="en-US" dirty="0"/>
          </a:p>
        </p:txBody>
      </p:sp>
      <p:sp>
        <p:nvSpPr>
          <p:cNvPr id="3" name="Title 2"/>
          <p:cNvSpPr>
            <a:spLocks noGrp="1"/>
          </p:cNvSpPr>
          <p:nvPr>
            <p:ph type="ctrTitle"/>
          </p:nvPr>
        </p:nvSpPr>
        <p:spPr>
          <a:xfrm>
            <a:off x="337607" y="218669"/>
            <a:ext cx="7122317" cy="605462"/>
          </a:xfrm>
        </p:spPr>
        <p:txBody>
          <a:bodyPr/>
          <a:lstStyle/>
          <a:p>
            <a:r>
              <a:rPr lang="en-US" dirty="0" smtClean="0"/>
              <a:t>Recommendations by </a:t>
            </a:r>
            <a:r>
              <a:rPr lang="en-US" dirty="0" smtClean="0"/>
              <a:t>Study – con’t</a:t>
            </a:r>
            <a:endParaRPr lang="en-US" dirty="0"/>
          </a:p>
        </p:txBody>
      </p:sp>
      <p:sp>
        <p:nvSpPr>
          <p:cNvPr id="7" name="Slide Number Placeholder 6"/>
          <p:cNvSpPr>
            <a:spLocks noGrp="1"/>
          </p:cNvSpPr>
          <p:nvPr>
            <p:ph type="sldNum" sz="quarter" idx="11"/>
          </p:nvPr>
        </p:nvSpPr>
        <p:spPr/>
        <p:txBody>
          <a:bodyPr/>
          <a:lstStyle/>
          <a:p>
            <a:fld id="{AD8BD5D9-82A3-C54E-9C5D-A96269961E0B}" type="slidenum">
              <a:rPr lang="en-US" smtClean="0"/>
              <a:pPr/>
              <a:t>45</a:t>
            </a:fld>
            <a:endParaRPr lang="en-US" dirty="0"/>
          </a:p>
        </p:txBody>
      </p:sp>
    </p:spTree>
    <p:extLst>
      <p:ext uri="{BB962C8B-B14F-4D97-AF65-F5344CB8AC3E}">
        <p14:creationId xmlns:p14="http://schemas.microsoft.com/office/powerpoint/2010/main" val="277661368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6019" y="1027865"/>
            <a:ext cx="7900396" cy="3477389"/>
          </a:xfrm>
        </p:spPr>
        <p:txBody>
          <a:bodyPr>
            <a:normAutofit fontScale="92500" lnSpcReduction="20000"/>
          </a:bodyPr>
          <a:lstStyle/>
          <a:p>
            <a:r>
              <a:rPr lang="en-CA" b="1" u="sng" cap="all" dirty="0"/>
              <a:t>EMF Study </a:t>
            </a:r>
            <a:endParaRPr lang="en-US" b="1" u="sng" cap="all"/>
          </a:p>
          <a:p>
            <a:r>
              <a:rPr lang="en-CA"/>
              <a:t>There are no recommendations given in this EMF Study since there are no hazardous worker exposures.  </a:t>
            </a:r>
            <a:r>
              <a:rPr lang="en-CA" dirty="0"/>
              <a:t>However, field measurements prior to construction and after the construction of the relocated existing lines and after the installation of future lines to confirm this study’s results are recommended.</a:t>
            </a:r>
            <a:endParaRPr lang="en-US"/>
          </a:p>
          <a:p>
            <a:r>
              <a:rPr lang="en-CA"/>
              <a:t> </a:t>
            </a:r>
            <a:endParaRPr lang="en-US"/>
          </a:p>
          <a:p>
            <a:r>
              <a:rPr lang="en-CA" b="1" u="sng" cap="all" smtClean="0"/>
              <a:t>Grounding </a:t>
            </a:r>
            <a:r>
              <a:rPr lang="en-CA" b="1" u="sng" cap="all"/>
              <a:t>Study</a:t>
            </a:r>
            <a:endParaRPr lang="en-US" b="1" u="sng" cap="all"/>
          </a:p>
          <a:p>
            <a:r>
              <a:rPr lang="en-CA"/>
              <a:t>The recommendation of this Grounding Study is that at least 76 mm (3 inches) of asphalt surfacing should be installed on the sorting work area and roadway, plus other mitigation as stated </a:t>
            </a:r>
            <a:r>
              <a:rPr lang="en-CA"/>
              <a:t>in </a:t>
            </a:r>
            <a:r>
              <a:rPr lang="en-CA" smtClean="0"/>
              <a:t>below.</a:t>
            </a:r>
            <a:endParaRPr lang="en-US" dirty="0"/>
          </a:p>
        </p:txBody>
      </p:sp>
      <p:sp>
        <p:nvSpPr>
          <p:cNvPr id="3" name="Title 2"/>
          <p:cNvSpPr>
            <a:spLocks noGrp="1"/>
          </p:cNvSpPr>
          <p:nvPr>
            <p:ph type="ctrTitle"/>
          </p:nvPr>
        </p:nvSpPr>
        <p:spPr>
          <a:xfrm>
            <a:off x="456019" y="291957"/>
            <a:ext cx="7096004" cy="605462"/>
          </a:xfrm>
        </p:spPr>
        <p:txBody>
          <a:bodyPr/>
          <a:lstStyle/>
          <a:p>
            <a:r>
              <a:rPr lang="en-US" dirty="0" smtClean="0"/>
              <a:t>Recommendations by </a:t>
            </a:r>
            <a:r>
              <a:rPr lang="en-US" dirty="0" smtClean="0"/>
              <a:t>Study – Con’t</a:t>
            </a:r>
            <a:endParaRPr lang="en-US" dirty="0"/>
          </a:p>
        </p:txBody>
      </p:sp>
      <p:sp>
        <p:nvSpPr>
          <p:cNvPr id="7" name="Slide Number Placeholder 6"/>
          <p:cNvSpPr>
            <a:spLocks noGrp="1"/>
          </p:cNvSpPr>
          <p:nvPr>
            <p:ph type="sldNum" sz="quarter" idx="11"/>
          </p:nvPr>
        </p:nvSpPr>
        <p:spPr/>
        <p:txBody>
          <a:bodyPr/>
          <a:lstStyle/>
          <a:p>
            <a:fld id="{AD8BD5D9-82A3-C54E-9C5D-A96269961E0B}" type="slidenum">
              <a:rPr lang="en-US" smtClean="0"/>
              <a:pPr/>
              <a:t>46</a:t>
            </a:fld>
            <a:endParaRPr lang="en-US" dirty="0"/>
          </a:p>
        </p:txBody>
      </p:sp>
    </p:spTree>
    <p:extLst>
      <p:ext uri="{BB962C8B-B14F-4D97-AF65-F5344CB8AC3E}">
        <p14:creationId xmlns:p14="http://schemas.microsoft.com/office/powerpoint/2010/main" val="387379700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6018" y="1027865"/>
            <a:ext cx="8345903" cy="3477389"/>
          </a:xfrm>
        </p:spPr>
        <p:txBody>
          <a:bodyPr>
            <a:normAutofit fontScale="85000" lnSpcReduction="20000"/>
          </a:bodyPr>
          <a:lstStyle/>
          <a:p>
            <a:r>
              <a:rPr lang="en-CA" b="1" u="sng" cap="all" dirty="0" smtClean="0"/>
              <a:t>Step </a:t>
            </a:r>
            <a:r>
              <a:rPr lang="en-CA" b="1" u="sng" cap="all" dirty="0"/>
              <a:t>and Touch Potential Risk Study</a:t>
            </a:r>
            <a:endParaRPr lang="en-US" b="1" u="sng" cap="all" dirty="0"/>
          </a:p>
          <a:p>
            <a:r>
              <a:rPr lang="en-CA" dirty="0"/>
              <a:t>See </a:t>
            </a:r>
            <a:r>
              <a:rPr lang="en-CA" dirty="0" smtClean="0"/>
              <a:t>section below</a:t>
            </a:r>
            <a:r>
              <a:rPr lang="en-CA" dirty="0"/>
              <a:t>, for the recommendations associated with this Step &amp; Touch Potential Risk Study are included in this section.</a:t>
            </a:r>
            <a:endParaRPr lang="en-US" dirty="0"/>
          </a:p>
          <a:p>
            <a:r>
              <a:rPr lang="en-CA" dirty="0"/>
              <a:t> </a:t>
            </a:r>
            <a:endParaRPr lang="en-US" dirty="0"/>
          </a:p>
          <a:p>
            <a:r>
              <a:rPr lang="en-CA" b="1" u="sng" cap="all" dirty="0" smtClean="0"/>
              <a:t>Workers</a:t>
            </a:r>
            <a:r>
              <a:rPr lang="en-CA" b="1" u="sng" cap="all" dirty="0"/>
              <a:t>’ safety hazard Assessment </a:t>
            </a:r>
            <a:r>
              <a:rPr lang="en-CA" b="1" u="sng" cap="all" smtClean="0"/>
              <a:t>STUDY </a:t>
            </a:r>
          </a:p>
          <a:p>
            <a:r>
              <a:rPr lang="en-CA" dirty="0" smtClean="0"/>
              <a:t>The worker’s safety hazard </a:t>
            </a:r>
            <a:r>
              <a:rPr lang="en-CA" dirty="0"/>
              <a:t>assessment </a:t>
            </a:r>
            <a:r>
              <a:rPr lang="en-CA" dirty="0" smtClean="0"/>
              <a:t>study and </a:t>
            </a:r>
            <a:r>
              <a:rPr lang="en-CA" dirty="0"/>
              <a:t>the Step &amp; Touch Potential Risk Study revealed that:</a:t>
            </a:r>
            <a:endParaRPr lang="en-US"/>
          </a:p>
          <a:p>
            <a:pPr marL="285750" lvl="0" indent="-285750">
              <a:buFont typeface="Arial" panose="020B0604020202020204" pitchFamily="34" charset="0"/>
              <a:buChar char="•"/>
            </a:pPr>
            <a:r>
              <a:rPr lang="en-CA"/>
              <a:t>Fortis BC should be approach to see if an crossing permits are required by them for their gas assets on the property, </a:t>
            </a:r>
            <a:endParaRPr lang="en-US"/>
          </a:p>
          <a:p>
            <a:pPr marL="285750" indent="-285750">
              <a:buFont typeface="Arial" panose="020B0604020202020204" pitchFamily="34" charset="0"/>
              <a:buChar char="•"/>
            </a:pPr>
            <a:r>
              <a:rPr lang="en-CA"/>
              <a:t>the weather forecast will need to be checked daily prior to the start of each work day to be aware of any severe weather in the forecast</a:t>
            </a:r>
            <a:r>
              <a:rPr lang="en-US" smtClean="0"/>
              <a:t>. </a:t>
            </a:r>
            <a:endParaRPr lang="en-US" dirty="0"/>
          </a:p>
        </p:txBody>
      </p:sp>
      <p:sp>
        <p:nvSpPr>
          <p:cNvPr id="3" name="Title 2"/>
          <p:cNvSpPr>
            <a:spLocks noGrp="1"/>
          </p:cNvSpPr>
          <p:nvPr>
            <p:ph type="ctrTitle"/>
          </p:nvPr>
        </p:nvSpPr>
        <p:spPr>
          <a:xfrm>
            <a:off x="284980" y="275827"/>
            <a:ext cx="7530180" cy="605462"/>
          </a:xfrm>
        </p:spPr>
        <p:txBody>
          <a:bodyPr/>
          <a:lstStyle/>
          <a:p>
            <a:r>
              <a:rPr lang="en-US" dirty="0" smtClean="0"/>
              <a:t>Recommendations by </a:t>
            </a:r>
            <a:r>
              <a:rPr lang="en-US" dirty="0" smtClean="0"/>
              <a:t>Study – Con’t</a:t>
            </a:r>
            <a:endParaRPr lang="en-US" dirty="0"/>
          </a:p>
        </p:txBody>
      </p:sp>
      <p:sp>
        <p:nvSpPr>
          <p:cNvPr id="7" name="Slide Number Placeholder 6"/>
          <p:cNvSpPr>
            <a:spLocks noGrp="1"/>
          </p:cNvSpPr>
          <p:nvPr>
            <p:ph type="sldNum" sz="quarter" idx="11"/>
          </p:nvPr>
        </p:nvSpPr>
        <p:spPr/>
        <p:txBody>
          <a:bodyPr/>
          <a:lstStyle/>
          <a:p>
            <a:fld id="{AD8BD5D9-82A3-C54E-9C5D-A96269961E0B}" type="slidenum">
              <a:rPr lang="en-US" smtClean="0"/>
              <a:pPr/>
              <a:t>47</a:t>
            </a:fld>
            <a:endParaRPr lang="en-US" dirty="0"/>
          </a:p>
        </p:txBody>
      </p:sp>
    </p:spTree>
    <p:extLst>
      <p:ext uri="{BB962C8B-B14F-4D97-AF65-F5344CB8AC3E}">
        <p14:creationId xmlns:p14="http://schemas.microsoft.com/office/powerpoint/2010/main" val="2260308212"/>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10509" y="795989"/>
            <a:ext cx="9027414" cy="3855842"/>
          </a:xfrm>
        </p:spPr>
        <p:txBody>
          <a:bodyPr>
            <a:normAutofit fontScale="77500" lnSpcReduction="20000"/>
          </a:bodyPr>
          <a:lstStyle/>
          <a:p>
            <a:r>
              <a:rPr lang="en-CA" b="1" u="sng" cap="all" dirty="0"/>
              <a:t>Workers’ safety hazard Assessment STUDY </a:t>
            </a:r>
          </a:p>
          <a:p>
            <a:pPr marL="285750" lvl="0" indent="-285750">
              <a:buFont typeface="Arial" panose="020B0604020202020204" pitchFamily="34" charset="0"/>
              <a:buChar char="•"/>
            </a:pPr>
            <a:r>
              <a:rPr lang="en-CA" dirty="0" smtClean="0"/>
              <a:t>from </a:t>
            </a:r>
            <a:r>
              <a:rPr lang="en-CA" dirty="0"/>
              <a:t>an electrical safety point of view the installation of a thickness of at least 76 mm of asphalt (3 inches) installed on the site or ROW, will mitigate the Step and Touch potential hazard in the work sorting area, in general, to an acceptable safe level.  However, an under layer of minimum of 76 mm (3 inches) of compacted ¾ minus high electrical resistance (3000 ohm/meter wetted) crushed stone (i.e.: not gravel), should also be installed to help re-inforce this insulating asphalt surfacing in case of cracking of this layer, assuming this electrical requirement does not compromise the integrity of the roadway design, </a:t>
            </a:r>
            <a:endParaRPr lang="en-US"/>
          </a:p>
          <a:p>
            <a:pPr marL="285750" lvl="0" indent="-285750">
              <a:buFont typeface="Arial" panose="020B0604020202020204" pitchFamily="34" charset="0"/>
              <a:buChar char="•"/>
            </a:pPr>
            <a:r>
              <a:rPr lang="en-CA"/>
              <a:t>assuming the asphalt does not extend to or go beyond Structure 00-04 an alternative is 76 mm (3 inches) of 3000 ohm/m (wetted rating) ¾ minus crushed stone could be installed at least 33 m beyond this structure on all sides of it where the sorting work area ends,</a:t>
            </a:r>
            <a:endParaRPr lang="en-US"/>
          </a:p>
          <a:p>
            <a:pPr marL="285750" lvl="0" indent="-285750">
              <a:buFont typeface="Arial" panose="020B0604020202020204" pitchFamily="34" charset="0"/>
              <a:buChar char="•"/>
            </a:pPr>
            <a:r>
              <a:rPr lang="en-CA"/>
              <a:t>non-metallic fencing of 1.5 m in height at a minimum 2.0 m from all faces of the tower or pole in question must be installed, complete with a lockable excess point, to mitigate the Touch potential at these steel structures,</a:t>
            </a:r>
            <a:endParaRPr lang="en-US"/>
          </a:p>
          <a:p>
            <a:pPr marL="285750" indent="-285750">
              <a:buFont typeface="Arial" panose="020B0604020202020204" pitchFamily="34" charset="0"/>
              <a:buChar char="•"/>
            </a:pPr>
            <a:r>
              <a:rPr lang="en-CA" smtClean="0"/>
              <a:t>, </a:t>
            </a:r>
            <a:endParaRPr lang="en-US" dirty="0"/>
          </a:p>
        </p:txBody>
      </p:sp>
      <p:sp>
        <p:nvSpPr>
          <p:cNvPr id="3" name="Title 2"/>
          <p:cNvSpPr>
            <a:spLocks noGrp="1"/>
          </p:cNvSpPr>
          <p:nvPr>
            <p:ph type="ctrTitle"/>
          </p:nvPr>
        </p:nvSpPr>
        <p:spPr>
          <a:xfrm>
            <a:off x="456018" y="291957"/>
            <a:ext cx="7339406" cy="605462"/>
          </a:xfrm>
        </p:spPr>
        <p:txBody>
          <a:bodyPr/>
          <a:lstStyle/>
          <a:p>
            <a:r>
              <a:rPr lang="en-US" dirty="0" smtClean="0"/>
              <a:t>Recommendations by </a:t>
            </a:r>
            <a:r>
              <a:rPr lang="en-US" dirty="0" smtClean="0"/>
              <a:t>Study – Con’t</a:t>
            </a:r>
            <a:endParaRPr lang="en-US" dirty="0"/>
          </a:p>
        </p:txBody>
      </p:sp>
      <p:sp>
        <p:nvSpPr>
          <p:cNvPr id="7" name="Slide Number Placeholder 6"/>
          <p:cNvSpPr>
            <a:spLocks noGrp="1"/>
          </p:cNvSpPr>
          <p:nvPr>
            <p:ph type="sldNum" sz="quarter" idx="11"/>
          </p:nvPr>
        </p:nvSpPr>
        <p:spPr/>
        <p:txBody>
          <a:bodyPr/>
          <a:lstStyle/>
          <a:p>
            <a:fld id="{AD8BD5D9-82A3-C54E-9C5D-A96269961E0B}" type="slidenum">
              <a:rPr lang="en-US" smtClean="0"/>
              <a:pPr/>
              <a:t>48</a:t>
            </a:fld>
            <a:endParaRPr lang="en-US" dirty="0"/>
          </a:p>
        </p:txBody>
      </p:sp>
    </p:spTree>
    <p:extLst>
      <p:ext uri="{BB962C8B-B14F-4D97-AF65-F5344CB8AC3E}">
        <p14:creationId xmlns:p14="http://schemas.microsoft.com/office/powerpoint/2010/main" val="28369316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6018" y="1027865"/>
            <a:ext cx="8635355" cy="3477389"/>
          </a:xfrm>
        </p:spPr>
        <p:txBody>
          <a:bodyPr>
            <a:normAutofit fontScale="92500" lnSpcReduction="20000"/>
          </a:bodyPr>
          <a:lstStyle/>
          <a:p>
            <a:r>
              <a:rPr lang="en-CA" b="1" u="sng" cap="all" dirty="0" smtClean="0"/>
              <a:t>Workers</a:t>
            </a:r>
            <a:r>
              <a:rPr lang="en-CA" b="1" u="sng" cap="all" dirty="0"/>
              <a:t>’ safety hazard Assessment STUDY </a:t>
            </a:r>
            <a:endParaRPr lang="en-CA" b="1" u="sng" cap="all" dirty="0" smtClean="0"/>
          </a:p>
          <a:p>
            <a:pPr marL="285750" lvl="0" indent="-285750">
              <a:buFont typeface="Arial" panose="020B0604020202020204" pitchFamily="34" charset="0"/>
              <a:buChar char="•"/>
            </a:pPr>
            <a:r>
              <a:rPr lang="en-CA" dirty="0"/>
              <a:t>for the metal fence on the east side the MCF property, either fence isolation sections, as per BC Hydro Engineering Standard ES 21-B0062, must be installed outside the Touch Potential </a:t>
            </a:r>
            <a:r>
              <a:rPr lang="en-CA" dirty="0" err="1"/>
              <a:t>ZoE</a:t>
            </a:r>
            <a:r>
              <a:rPr lang="en-CA" dirty="0"/>
              <a:t>, plus perimeter ground conductors must be installed a distance of 1.0 meter on either side for the metal fence and connected to the metal fence within the Touch Potential </a:t>
            </a:r>
            <a:r>
              <a:rPr lang="en-CA" dirty="0" err="1"/>
              <a:t>ZoE</a:t>
            </a:r>
            <a:r>
              <a:rPr lang="en-CA" dirty="0"/>
              <a:t> or non-metallic fencing material </a:t>
            </a:r>
            <a:r>
              <a:rPr lang="en-CA" dirty="0" smtClean="0"/>
              <a:t>installed</a:t>
            </a:r>
            <a:r>
              <a:rPr lang="en-CA" dirty="0"/>
              <a:t> consideration be given to relocating the most northerly gate on the main entrance, </a:t>
            </a:r>
            <a:endParaRPr lang="en-CA" dirty="0" smtClean="0"/>
          </a:p>
          <a:p>
            <a:pPr marL="285750" lvl="0" indent="-285750">
              <a:buFont typeface="Arial" panose="020B0604020202020204" pitchFamily="34" charset="0"/>
              <a:buChar char="•"/>
            </a:pPr>
            <a:r>
              <a:rPr lang="en-CA" dirty="0" smtClean="0"/>
              <a:t>for </a:t>
            </a:r>
            <a:r>
              <a:rPr lang="en-CA" dirty="0"/>
              <a:t>vehicle traffic to the facility, be moved more to the north to avoid conflict with a structure associated with the future double circuit transmission structure to the northeast of existing structure 00-03,</a:t>
            </a:r>
            <a:endParaRPr lang="en-US" dirty="0"/>
          </a:p>
          <a:p>
            <a:endParaRPr lang="en-CA" b="1" u="sng" cap="all" dirty="0"/>
          </a:p>
        </p:txBody>
      </p:sp>
      <p:sp>
        <p:nvSpPr>
          <p:cNvPr id="3" name="Title 2"/>
          <p:cNvSpPr>
            <a:spLocks noGrp="1"/>
          </p:cNvSpPr>
          <p:nvPr>
            <p:ph type="ctrTitle"/>
          </p:nvPr>
        </p:nvSpPr>
        <p:spPr>
          <a:xfrm>
            <a:off x="456018" y="291957"/>
            <a:ext cx="7339406" cy="605462"/>
          </a:xfrm>
        </p:spPr>
        <p:txBody>
          <a:bodyPr/>
          <a:lstStyle/>
          <a:p>
            <a:r>
              <a:rPr lang="en-US" dirty="0" smtClean="0"/>
              <a:t>Recommendations by </a:t>
            </a:r>
            <a:r>
              <a:rPr lang="en-US" dirty="0" smtClean="0"/>
              <a:t>Study – Con’t</a:t>
            </a:r>
            <a:endParaRPr lang="en-US" dirty="0"/>
          </a:p>
        </p:txBody>
      </p:sp>
      <p:sp>
        <p:nvSpPr>
          <p:cNvPr id="7" name="Slide Number Placeholder 6"/>
          <p:cNvSpPr>
            <a:spLocks noGrp="1"/>
          </p:cNvSpPr>
          <p:nvPr>
            <p:ph type="sldNum" sz="quarter" idx="11"/>
          </p:nvPr>
        </p:nvSpPr>
        <p:spPr/>
        <p:txBody>
          <a:bodyPr/>
          <a:lstStyle/>
          <a:p>
            <a:fld id="{AD8BD5D9-82A3-C54E-9C5D-A96269961E0B}" type="slidenum">
              <a:rPr lang="en-US" smtClean="0"/>
              <a:pPr/>
              <a:t>49</a:t>
            </a:fld>
            <a:endParaRPr lang="en-US" dirty="0"/>
          </a:p>
        </p:txBody>
      </p:sp>
    </p:spTree>
    <p:extLst>
      <p:ext uri="{BB962C8B-B14F-4D97-AF65-F5344CB8AC3E}">
        <p14:creationId xmlns:p14="http://schemas.microsoft.com/office/powerpoint/2010/main" val="353898642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25084" y="994493"/>
            <a:ext cx="8813408" cy="3345390"/>
          </a:xfrm>
        </p:spPr>
        <p:txBody>
          <a:bodyPr>
            <a:normAutofit fontScale="85000" lnSpcReduction="10000"/>
          </a:bodyPr>
          <a:lstStyle/>
          <a:p>
            <a:r>
              <a:rPr lang="en-CA" dirty="0"/>
              <a:t>All of these assessments are documented in separate Engineering Memos with the results of all seven documents being coordinated to minimize any gaps or overlaps in the </a:t>
            </a:r>
            <a:r>
              <a:rPr lang="en-CA"/>
              <a:t>studies</a:t>
            </a:r>
            <a:r>
              <a:rPr lang="en-CA" smtClean="0"/>
              <a:t>.</a:t>
            </a:r>
          </a:p>
          <a:p>
            <a:endParaRPr lang="en-US" dirty="0"/>
          </a:p>
          <a:p>
            <a:r>
              <a:rPr lang="en-CA" dirty="0" smtClean="0"/>
              <a:t>The results of these seven studies are documented in a Engineering Summary Report.</a:t>
            </a:r>
          </a:p>
          <a:p>
            <a:endParaRPr lang="en-CA" dirty="0" smtClean="0"/>
          </a:p>
          <a:p>
            <a:r>
              <a:rPr lang="en-CA" dirty="0" smtClean="0"/>
              <a:t>This Engineering </a:t>
            </a:r>
            <a:r>
              <a:rPr lang="en-CA" dirty="0"/>
              <a:t>Report also provides an overall summary of these seven Engineering Memos, plus conclusions and recommendations to mitigate any worker risk levels determined as hazardous to as low as reasonably practical practicable under the circumstances.         </a:t>
            </a:r>
            <a:endParaRPr lang="en-US"/>
          </a:p>
          <a:p>
            <a:endParaRPr lang="en-US" dirty="0" smtClean="0"/>
          </a:p>
        </p:txBody>
      </p:sp>
      <p:sp>
        <p:nvSpPr>
          <p:cNvPr id="3" name="Title 2"/>
          <p:cNvSpPr>
            <a:spLocks noGrp="1"/>
          </p:cNvSpPr>
          <p:nvPr>
            <p:ph type="ctrTitle"/>
          </p:nvPr>
        </p:nvSpPr>
        <p:spPr>
          <a:xfrm>
            <a:off x="457201" y="341059"/>
            <a:ext cx="6074228" cy="605462"/>
          </a:xfrm>
        </p:spPr>
        <p:txBody>
          <a:bodyPr/>
          <a:lstStyle/>
          <a:p>
            <a:r>
              <a:rPr lang="en-US" dirty="0"/>
              <a:t>Purpose of </a:t>
            </a:r>
            <a:r>
              <a:rPr lang="en-US" dirty="0" smtClean="0"/>
              <a:t>Presentation con’t</a:t>
            </a:r>
            <a:endParaRPr lang="en-US" dirty="0"/>
          </a:p>
        </p:txBody>
      </p:sp>
      <p:sp>
        <p:nvSpPr>
          <p:cNvPr id="7" name="Slide Number Placeholder 6"/>
          <p:cNvSpPr>
            <a:spLocks noGrp="1"/>
          </p:cNvSpPr>
          <p:nvPr>
            <p:ph type="sldNum" sz="quarter" idx="11"/>
          </p:nvPr>
        </p:nvSpPr>
        <p:spPr/>
        <p:txBody>
          <a:bodyPr/>
          <a:lstStyle/>
          <a:p>
            <a:fld id="{AD8BD5D9-82A3-C54E-9C5D-A96269961E0B}" type="slidenum">
              <a:rPr lang="en-US" smtClean="0"/>
              <a:pPr/>
              <a:t>5</a:t>
            </a:fld>
            <a:endParaRPr lang="en-US" dirty="0"/>
          </a:p>
        </p:txBody>
      </p:sp>
    </p:spTree>
    <p:extLst>
      <p:ext uri="{BB962C8B-B14F-4D97-AF65-F5344CB8AC3E}">
        <p14:creationId xmlns:p14="http://schemas.microsoft.com/office/powerpoint/2010/main" val="426104226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6018" y="1027865"/>
            <a:ext cx="8411687" cy="3477389"/>
          </a:xfrm>
        </p:spPr>
        <p:txBody>
          <a:bodyPr>
            <a:normAutofit fontScale="70000" lnSpcReduction="20000"/>
          </a:bodyPr>
          <a:lstStyle/>
          <a:p>
            <a:r>
              <a:rPr lang="en-CA" b="1" u="sng" cap="all" dirty="0"/>
              <a:t>Workers’ safety hazard Assessment </a:t>
            </a:r>
            <a:r>
              <a:rPr lang="en-CA" b="1" u="sng" cap="all" dirty="0" smtClean="0"/>
              <a:t>STUDY</a:t>
            </a:r>
          </a:p>
          <a:p>
            <a:endParaRPr lang="en-CA" b="1" u="sng" cap="all" dirty="0" smtClean="0"/>
          </a:p>
          <a:p>
            <a:pPr marL="285750" indent="-285750">
              <a:buFont typeface="Arial" panose="020B0604020202020204" pitchFamily="34" charset="0"/>
              <a:buChar char="•"/>
            </a:pPr>
            <a:r>
              <a:rPr lang="en-CA" dirty="0"/>
              <a:t>the requirement for higher insulation or isolation transformers for the wiring, cabling and equipment for the control and operation of the power gates and weight scale (if applicable) due to the Step and Touch Potentials and the possible use of a ground mat at the gate controls of the entrance gates to protect individuals; using this these controls may need to be further investigated because these additional requirements will depend on the final MCF design, layout and systems proposed. Any ground mat installed must be connected any perimeter fence ground conductor installed, </a:t>
            </a:r>
            <a:endParaRPr lang="en-US"/>
          </a:p>
          <a:p>
            <a:pPr marL="285750" indent="-285750">
              <a:buFont typeface="Arial" panose="020B0604020202020204" pitchFamily="34" charset="0"/>
              <a:buChar char="•"/>
            </a:pPr>
            <a:r>
              <a:rPr lang="en-CA" smtClean="0"/>
              <a:t>the </a:t>
            </a:r>
            <a:r>
              <a:rPr lang="en-CA" dirty="0"/>
              <a:t>need for isolation transformers for the underground power distribution system for the property be further investigated, including any lighting or power outlet circuits in the sorting work area</a:t>
            </a:r>
            <a:r>
              <a:rPr lang="en-CA" dirty="0" smtClean="0"/>
              <a:t>,</a:t>
            </a:r>
            <a:r>
              <a:rPr lang="en-CA" dirty="0"/>
              <a:t> </a:t>
            </a:r>
            <a:endParaRPr lang="en-CA" dirty="0" smtClean="0"/>
          </a:p>
          <a:p>
            <a:endParaRPr lang="en-US" dirty="0"/>
          </a:p>
          <a:p>
            <a:pPr marL="285750" indent="-285750">
              <a:buFont typeface="Arial" panose="020B0604020202020204" pitchFamily="34" charset="0"/>
              <a:buChar char="•"/>
            </a:pPr>
            <a:endParaRPr lang="en-US" dirty="0"/>
          </a:p>
          <a:p>
            <a:r>
              <a:rPr lang="en-CA" b="1" u="sng" cap="all" dirty="0" smtClean="0"/>
              <a:t> </a:t>
            </a:r>
            <a:endParaRPr lang="en-CA" b="1" u="sng" cap="all" dirty="0"/>
          </a:p>
        </p:txBody>
      </p:sp>
      <p:sp>
        <p:nvSpPr>
          <p:cNvPr id="3" name="Title 2"/>
          <p:cNvSpPr>
            <a:spLocks noGrp="1"/>
          </p:cNvSpPr>
          <p:nvPr>
            <p:ph type="ctrTitle"/>
          </p:nvPr>
        </p:nvSpPr>
        <p:spPr>
          <a:xfrm>
            <a:off x="456018" y="291957"/>
            <a:ext cx="7339406" cy="605462"/>
          </a:xfrm>
        </p:spPr>
        <p:txBody>
          <a:bodyPr/>
          <a:lstStyle/>
          <a:p>
            <a:r>
              <a:rPr lang="en-US" dirty="0" smtClean="0"/>
              <a:t>Recommendations by </a:t>
            </a:r>
            <a:r>
              <a:rPr lang="en-US" dirty="0" smtClean="0"/>
              <a:t>Study – Con’t</a:t>
            </a:r>
            <a:endParaRPr lang="en-US" dirty="0"/>
          </a:p>
        </p:txBody>
      </p:sp>
      <p:sp>
        <p:nvSpPr>
          <p:cNvPr id="7" name="Slide Number Placeholder 6"/>
          <p:cNvSpPr>
            <a:spLocks noGrp="1"/>
          </p:cNvSpPr>
          <p:nvPr>
            <p:ph type="sldNum" sz="quarter" idx="11"/>
          </p:nvPr>
        </p:nvSpPr>
        <p:spPr/>
        <p:txBody>
          <a:bodyPr/>
          <a:lstStyle/>
          <a:p>
            <a:fld id="{AD8BD5D9-82A3-C54E-9C5D-A96269961E0B}" type="slidenum">
              <a:rPr lang="en-US" smtClean="0"/>
              <a:pPr/>
              <a:t>50</a:t>
            </a:fld>
            <a:endParaRPr lang="en-US" dirty="0"/>
          </a:p>
        </p:txBody>
      </p:sp>
    </p:spTree>
    <p:extLst>
      <p:ext uri="{BB962C8B-B14F-4D97-AF65-F5344CB8AC3E}">
        <p14:creationId xmlns:p14="http://schemas.microsoft.com/office/powerpoint/2010/main" val="1258821735"/>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6019" y="1027865"/>
            <a:ext cx="8582726" cy="3477389"/>
          </a:xfrm>
        </p:spPr>
        <p:txBody>
          <a:bodyPr>
            <a:normAutofit fontScale="92500" lnSpcReduction="20000"/>
          </a:bodyPr>
          <a:lstStyle/>
          <a:p>
            <a:r>
              <a:rPr lang="en-CA" b="1" u="sng" cap="all" dirty="0"/>
              <a:t>Workers’ safety hazard Assessment </a:t>
            </a:r>
            <a:r>
              <a:rPr lang="en-CA" b="1" u="sng" cap="all" dirty="0" smtClean="0"/>
              <a:t>STUDY</a:t>
            </a:r>
          </a:p>
          <a:p>
            <a:pPr marL="285750" indent="-285750">
              <a:buFont typeface="Arial" panose="020B0604020202020204" pitchFamily="34" charset="0"/>
              <a:buChar char="•"/>
            </a:pPr>
            <a:r>
              <a:rPr lang="en-CA" dirty="0"/>
              <a:t>the risk associated with the conductor or structure failures in the sorting work area is very low and at an acceptable safe level</a:t>
            </a:r>
            <a:endParaRPr lang="en-CA" b="1" u="sng" cap="all" dirty="0" smtClean="0"/>
          </a:p>
          <a:p>
            <a:pPr marL="285750" indent="-285750">
              <a:buFont typeface="Arial" panose="020B0604020202020204" pitchFamily="34" charset="0"/>
              <a:buChar char="•"/>
            </a:pPr>
            <a:r>
              <a:rPr lang="en-CA" dirty="0" smtClean="0"/>
              <a:t>due </a:t>
            </a:r>
            <a:r>
              <a:rPr lang="en-CA" dirty="0"/>
              <a:t>to working under live transmission lines, an additional safety requirements is recommended, that all BC Hydro workers need to have the following minimum  PPE, i.e.:  electrical rated hard toed boots, and as a minimum clean and dry heavy work gloves, in additional to highly visible/appropriate clothing, when working in the sorting work area,</a:t>
            </a:r>
            <a:endParaRPr lang="en-US"/>
          </a:p>
          <a:p>
            <a:pPr marL="285750" indent="-285750">
              <a:buFont typeface="Arial" panose="020B0604020202020204" pitchFamily="34" charset="0"/>
              <a:buChar char="•"/>
            </a:pPr>
            <a:endParaRPr lang="en-US" dirty="0"/>
          </a:p>
          <a:p>
            <a:r>
              <a:rPr lang="en-CA" b="1" u="sng" cap="all" smtClean="0"/>
              <a:t> </a:t>
            </a:r>
            <a:endParaRPr lang="en-CA" b="1" u="sng" cap="all" dirty="0"/>
          </a:p>
        </p:txBody>
      </p:sp>
      <p:sp>
        <p:nvSpPr>
          <p:cNvPr id="3" name="Title 2"/>
          <p:cNvSpPr>
            <a:spLocks noGrp="1"/>
          </p:cNvSpPr>
          <p:nvPr>
            <p:ph type="ctrTitle"/>
          </p:nvPr>
        </p:nvSpPr>
        <p:spPr>
          <a:xfrm>
            <a:off x="456018" y="291957"/>
            <a:ext cx="7339406" cy="605462"/>
          </a:xfrm>
        </p:spPr>
        <p:txBody>
          <a:bodyPr/>
          <a:lstStyle/>
          <a:p>
            <a:r>
              <a:rPr lang="en-US" dirty="0" smtClean="0"/>
              <a:t>Recommendations by </a:t>
            </a:r>
            <a:r>
              <a:rPr lang="en-US" dirty="0" smtClean="0"/>
              <a:t>Study – Con’t</a:t>
            </a:r>
            <a:endParaRPr lang="en-US" dirty="0"/>
          </a:p>
        </p:txBody>
      </p:sp>
      <p:sp>
        <p:nvSpPr>
          <p:cNvPr id="7" name="Slide Number Placeholder 6"/>
          <p:cNvSpPr>
            <a:spLocks noGrp="1"/>
          </p:cNvSpPr>
          <p:nvPr>
            <p:ph type="sldNum" sz="quarter" idx="11"/>
          </p:nvPr>
        </p:nvSpPr>
        <p:spPr/>
        <p:txBody>
          <a:bodyPr/>
          <a:lstStyle/>
          <a:p>
            <a:fld id="{AD8BD5D9-82A3-C54E-9C5D-A96269961E0B}" type="slidenum">
              <a:rPr lang="en-US" smtClean="0"/>
              <a:pPr/>
              <a:t>51</a:t>
            </a:fld>
            <a:endParaRPr lang="en-US" dirty="0"/>
          </a:p>
        </p:txBody>
      </p:sp>
    </p:spTree>
    <p:extLst>
      <p:ext uri="{BB962C8B-B14F-4D97-AF65-F5344CB8AC3E}">
        <p14:creationId xmlns:p14="http://schemas.microsoft.com/office/powerpoint/2010/main" val="768241034"/>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6019" y="1027865"/>
            <a:ext cx="8576148" cy="3477389"/>
          </a:xfrm>
        </p:spPr>
        <p:txBody>
          <a:bodyPr>
            <a:normAutofit fontScale="77500" lnSpcReduction="20000"/>
          </a:bodyPr>
          <a:lstStyle/>
          <a:p>
            <a:r>
              <a:rPr lang="en-CA" b="1" u="sng" cap="all" dirty="0"/>
              <a:t>Workers’ safety hazard Assessment </a:t>
            </a:r>
            <a:r>
              <a:rPr lang="en-CA" b="1" u="sng" cap="all" dirty="0" smtClean="0"/>
              <a:t>STUDY</a:t>
            </a:r>
          </a:p>
          <a:p>
            <a:endParaRPr lang="en-CA" b="1" u="sng" cap="all" dirty="0" smtClean="0"/>
          </a:p>
          <a:p>
            <a:pPr marL="285750" indent="-285750">
              <a:buFont typeface="Arial" panose="020B0604020202020204" pitchFamily="34" charset="0"/>
              <a:buChar char="•"/>
            </a:pPr>
            <a:r>
              <a:rPr lang="en-CA" dirty="0"/>
              <a:t>the risk exposure to the non-BC Hydro delivery workers appears be at least 5 to 6 times higher than the BC Hydro workers due to the large number of delivers per month, so as an additional safety requirements, all non-BC Hydro workers need to have need to have the following minimum PPE, i.e.:  electrical rated hard toed boots, and clean and dry heavy work gloves, highly visible/appropriate clothing, plus safety training and, as required, work procedures when working in the sorting work area, and</a:t>
            </a:r>
            <a:endParaRPr lang="en-US"/>
          </a:p>
          <a:p>
            <a:pPr marL="285750" indent="-285750">
              <a:buFont typeface="Arial" panose="020B0604020202020204" pitchFamily="34" charset="0"/>
              <a:buChar char="•"/>
            </a:pPr>
            <a:r>
              <a:rPr lang="en-CA"/>
              <a:t>BC Hydro workers and others passing through the sorting work area should be using a designated away from any Step and Touch Potential ZoE and have highly visible/appropriate clothing.</a:t>
            </a:r>
            <a:endParaRPr lang="en-US"/>
          </a:p>
          <a:p>
            <a:pPr marL="285750" indent="-285750">
              <a:buFont typeface="Arial" panose="020B0604020202020204" pitchFamily="34" charset="0"/>
              <a:buChar char="•"/>
            </a:pPr>
            <a:endParaRPr lang="en-US" dirty="0"/>
          </a:p>
          <a:p>
            <a:r>
              <a:rPr lang="en-CA" b="1" u="sng" cap="all" smtClean="0"/>
              <a:t> </a:t>
            </a:r>
            <a:endParaRPr lang="en-CA" b="1" u="sng" cap="all" dirty="0"/>
          </a:p>
        </p:txBody>
      </p:sp>
      <p:sp>
        <p:nvSpPr>
          <p:cNvPr id="3" name="Title 2"/>
          <p:cNvSpPr>
            <a:spLocks noGrp="1"/>
          </p:cNvSpPr>
          <p:nvPr>
            <p:ph type="ctrTitle"/>
          </p:nvPr>
        </p:nvSpPr>
        <p:spPr>
          <a:xfrm>
            <a:off x="456018" y="291957"/>
            <a:ext cx="7339406" cy="605462"/>
          </a:xfrm>
        </p:spPr>
        <p:txBody>
          <a:bodyPr/>
          <a:lstStyle/>
          <a:p>
            <a:r>
              <a:rPr lang="en-US" dirty="0" smtClean="0"/>
              <a:t>Recommendations by </a:t>
            </a:r>
            <a:r>
              <a:rPr lang="en-US" dirty="0" smtClean="0"/>
              <a:t>Study – Con’t</a:t>
            </a:r>
            <a:endParaRPr lang="en-US" dirty="0"/>
          </a:p>
        </p:txBody>
      </p:sp>
      <p:sp>
        <p:nvSpPr>
          <p:cNvPr id="7" name="Slide Number Placeholder 6"/>
          <p:cNvSpPr>
            <a:spLocks noGrp="1"/>
          </p:cNvSpPr>
          <p:nvPr>
            <p:ph type="sldNum" sz="quarter" idx="11"/>
          </p:nvPr>
        </p:nvSpPr>
        <p:spPr/>
        <p:txBody>
          <a:bodyPr/>
          <a:lstStyle/>
          <a:p>
            <a:fld id="{AD8BD5D9-82A3-C54E-9C5D-A96269961E0B}" type="slidenum">
              <a:rPr lang="en-US" smtClean="0"/>
              <a:pPr/>
              <a:t>52</a:t>
            </a:fld>
            <a:endParaRPr lang="en-US" dirty="0"/>
          </a:p>
        </p:txBody>
      </p:sp>
    </p:spTree>
    <p:extLst>
      <p:ext uri="{BB962C8B-B14F-4D97-AF65-F5344CB8AC3E}">
        <p14:creationId xmlns:p14="http://schemas.microsoft.com/office/powerpoint/2010/main" val="2378067932"/>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6019" y="897419"/>
            <a:ext cx="8227444" cy="3754411"/>
          </a:xfrm>
        </p:spPr>
        <p:txBody>
          <a:bodyPr>
            <a:normAutofit fontScale="85000" lnSpcReduction="10000"/>
          </a:bodyPr>
          <a:lstStyle/>
          <a:p>
            <a:r>
              <a:rPr lang="en-CA" dirty="0"/>
              <a:t>It should be noted that the worker hazard assessments have been complete taking the following into account:</a:t>
            </a:r>
          </a:p>
          <a:p>
            <a:r>
              <a:rPr lang="en-CA" dirty="0"/>
              <a:t> </a:t>
            </a:r>
          </a:p>
          <a:p>
            <a:pPr marL="285750" lvl="0" indent="-285750">
              <a:buFont typeface="Arial" panose="020B0604020202020204" pitchFamily="34" charset="0"/>
              <a:buChar char="•"/>
            </a:pPr>
            <a:r>
              <a:rPr lang="en-CA" dirty="0"/>
              <a:t>established engineering principles for safety,</a:t>
            </a:r>
          </a:p>
          <a:p>
            <a:pPr marL="285750" lvl="0" indent="-285750">
              <a:buFont typeface="Arial" panose="020B0604020202020204" pitchFamily="34" charset="0"/>
              <a:buChar char="•"/>
            </a:pPr>
            <a:r>
              <a:rPr lang="en-CA" dirty="0"/>
              <a:t>internationally accepted engineering standards for overhead high voltage systems, </a:t>
            </a:r>
          </a:p>
          <a:p>
            <a:pPr marL="285750" lvl="0" indent="-285750">
              <a:buFont typeface="Arial" panose="020B0604020202020204" pitchFamily="34" charset="0"/>
              <a:buChar char="•"/>
            </a:pPr>
            <a:r>
              <a:rPr lang="en-CA" dirty="0"/>
              <a:t>past precedents and practices, </a:t>
            </a:r>
          </a:p>
          <a:p>
            <a:pPr marL="285750" lvl="0" indent="-285750">
              <a:buFont typeface="Arial" panose="020B0604020202020204" pitchFamily="34" charset="0"/>
              <a:buChar char="•"/>
            </a:pPr>
            <a:r>
              <a:rPr lang="en-CA" dirty="0"/>
              <a:t>characteristics of the proposed use and the profile of the people exposed to the hazard, </a:t>
            </a:r>
          </a:p>
          <a:p>
            <a:pPr marL="285750" lvl="0" indent="-285750">
              <a:buFont typeface="Arial" panose="020B0604020202020204" pitchFamily="34" charset="0"/>
              <a:buChar char="•"/>
            </a:pPr>
            <a:r>
              <a:rPr lang="en-CA" dirty="0"/>
              <a:t>the same level of care undertaken for the </a:t>
            </a:r>
            <a:r>
              <a:rPr lang="en-CA" dirty="0" err="1"/>
              <a:t>Westhill</a:t>
            </a:r>
            <a:r>
              <a:rPr lang="en-CA" dirty="0"/>
              <a:t> Stadium in Langford and the Abbotsford Foam Feast Event, and</a:t>
            </a:r>
          </a:p>
          <a:p>
            <a:pPr marL="285750" lvl="0" indent="-285750">
              <a:buFont typeface="Arial" panose="020B0604020202020204" pitchFamily="34" charset="0"/>
              <a:buChar char="•"/>
            </a:pPr>
            <a:r>
              <a:rPr lang="en-CA" dirty="0"/>
              <a:t>a state of the art scientific analysis of the risk. </a:t>
            </a:r>
            <a:endParaRPr lang="en-CA" dirty="0">
              <a:effectLst/>
            </a:endParaRPr>
          </a:p>
        </p:txBody>
      </p:sp>
      <p:sp>
        <p:nvSpPr>
          <p:cNvPr id="3" name="Title 2"/>
          <p:cNvSpPr>
            <a:spLocks noGrp="1"/>
          </p:cNvSpPr>
          <p:nvPr>
            <p:ph type="ctrTitle"/>
          </p:nvPr>
        </p:nvSpPr>
        <p:spPr>
          <a:xfrm>
            <a:off x="456019" y="291957"/>
            <a:ext cx="6074228" cy="605462"/>
          </a:xfrm>
        </p:spPr>
        <p:txBody>
          <a:bodyPr/>
          <a:lstStyle/>
          <a:p>
            <a:r>
              <a:rPr lang="en-US" dirty="0" smtClean="0"/>
              <a:t>Final Statement</a:t>
            </a:r>
            <a:endParaRPr lang="en-US" dirty="0"/>
          </a:p>
        </p:txBody>
      </p:sp>
      <p:sp>
        <p:nvSpPr>
          <p:cNvPr id="7" name="Slide Number Placeholder 6"/>
          <p:cNvSpPr>
            <a:spLocks noGrp="1"/>
          </p:cNvSpPr>
          <p:nvPr>
            <p:ph type="sldNum" sz="quarter" idx="11"/>
          </p:nvPr>
        </p:nvSpPr>
        <p:spPr/>
        <p:txBody>
          <a:bodyPr/>
          <a:lstStyle/>
          <a:p>
            <a:fld id="{AD8BD5D9-82A3-C54E-9C5D-A96269961E0B}" type="slidenum">
              <a:rPr lang="en-US" smtClean="0"/>
              <a:pPr/>
              <a:t>53</a:t>
            </a:fld>
            <a:endParaRPr lang="en-US" dirty="0"/>
          </a:p>
        </p:txBody>
      </p:sp>
    </p:spTree>
    <p:extLst>
      <p:ext uri="{BB962C8B-B14F-4D97-AF65-F5344CB8AC3E}">
        <p14:creationId xmlns:p14="http://schemas.microsoft.com/office/powerpoint/2010/main" val="2900700616"/>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6018" y="1027865"/>
            <a:ext cx="8568407" cy="3797764"/>
          </a:xfrm>
        </p:spPr>
        <p:txBody>
          <a:bodyPr>
            <a:normAutofit fontScale="85000" lnSpcReduction="20000"/>
          </a:bodyPr>
          <a:lstStyle/>
          <a:p>
            <a:r>
              <a:rPr lang="en-CA" dirty="0"/>
              <a:t>BC Hydro Engineering and MMBU recognize </a:t>
            </a:r>
            <a:r>
              <a:rPr lang="en-CA" dirty="0" smtClean="0"/>
              <a:t>that:</a:t>
            </a:r>
          </a:p>
          <a:p>
            <a:pPr marL="285750" indent="-285750">
              <a:buFont typeface="Arial" panose="020B0604020202020204" pitchFamily="34" charset="0"/>
              <a:buChar char="•"/>
            </a:pPr>
            <a:r>
              <a:rPr lang="en-CA" dirty="0" smtClean="0"/>
              <a:t> </a:t>
            </a:r>
            <a:r>
              <a:rPr lang="en-CA" dirty="0"/>
              <a:t>there is the remote possibility of an electrical accident in the vicinity of the present and future 230 kV transmission lines in proximity to the new MMBU facility, </a:t>
            </a:r>
            <a:endParaRPr lang="en-CA" dirty="0" smtClean="0"/>
          </a:p>
          <a:p>
            <a:pPr marL="285750" indent="-285750">
              <a:buFont typeface="Arial" panose="020B0604020202020204" pitchFamily="34" charset="0"/>
              <a:buChar char="•"/>
            </a:pPr>
            <a:r>
              <a:rPr lang="en-CA" dirty="0" smtClean="0"/>
              <a:t>that </a:t>
            </a:r>
            <a:r>
              <a:rPr lang="en-CA" dirty="0"/>
              <a:t>should such a highly unlikely accident occur it would have been entirely preventable.  </a:t>
            </a:r>
            <a:endParaRPr lang="en-CA" dirty="0" smtClean="0"/>
          </a:p>
          <a:p>
            <a:endParaRPr lang="en-CA" dirty="0" smtClean="0"/>
          </a:p>
          <a:p>
            <a:r>
              <a:rPr lang="en-CA" dirty="0" smtClean="0"/>
              <a:t>However</a:t>
            </a:r>
            <a:r>
              <a:rPr lang="en-CA" dirty="0"/>
              <a:t>, in the interests of securing the benefits that are gained from the proposed use of the area within the BC Hydro’s </a:t>
            </a:r>
            <a:r>
              <a:rPr lang="en-CA" dirty="0" smtClean="0"/>
              <a:t>ROW that:</a:t>
            </a:r>
          </a:p>
          <a:p>
            <a:pPr marL="285750" indent="-285750">
              <a:buFont typeface="Arial" panose="020B0604020202020204" pitchFamily="34" charset="0"/>
              <a:buChar char="•"/>
            </a:pPr>
            <a:r>
              <a:rPr lang="en-CA" dirty="0" smtClean="0"/>
              <a:t>the </a:t>
            </a:r>
            <a:r>
              <a:rPr lang="en-CA" dirty="0"/>
              <a:t>MMBU will implement and maintain a number of physical and non-physical risk reductions</a:t>
            </a:r>
            <a:r>
              <a:rPr lang="en-CA" dirty="0" smtClean="0"/>
              <a:t>, plus</a:t>
            </a:r>
          </a:p>
          <a:p>
            <a:pPr marL="285750" indent="-285750">
              <a:buFont typeface="Arial" panose="020B0604020202020204" pitchFamily="34" charset="0"/>
              <a:buChar char="•"/>
            </a:pPr>
            <a:r>
              <a:rPr lang="en-CA" dirty="0" smtClean="0"/>
              <a:t>risk </a:t>
            </a:r>
            <a:r>
              <a:rPr lang="en-CA" dirty="0"/>
              <a:t>control measures with the view to ensuring that the subject work area in regard to non-typical external factors is as safe for worker use as is reasonably practicable under the circumstances.         </a:t>
            </a:r>
          </a:p>
        </p:txBody>
      </p:sp>
      <p:sp>
        <p:nvSpPr>
          <p:cNvPr id="3" name="Title 2"/>
          <p:cNvSpPr>
            <a:spLocks noGrp="1"/>
          </p:cNvSpPr>
          <p:nvPr>
            <p:ph type="ctrTitle"/>
          </p:nvPr>
        </p:nvSpPr>
        <p:spPr>
          <a:xfrm>
            <a:off x="456019" y="291957"/>
            <a:ext cx="6074228" cy="605462"/>
          </a:xfrm>
        </p:spPr>
        <p:txBody>
          <a:bodyPr/>
          <a:lstStyle/>
          <a:p>
            <a:r>
              <a:rPr lang="en-US" dirty="0" smtClean="0"/>
              <a:t>Final </a:t>
            </a:r>
            <a:r>
              <a:rPr lang="en-US" dirty="0" smtClean="0"/>
              <a:t>Statement con’t</a:t>
            </a:r>
            <a:endParaRPr lang="en-US" dirty="0"/>
          </a:p>
        </p:txBody>
      </p:sp>
      <p:sp>
        <p:nvSpPr>
          <p:cNvPr id="7" name="Slide Number Placeholder 6"/>
          <p:cNvSpPr>
            <a:spLocks noGrp="1"/>
          </p:cNvSpPr>
          <p:nvPr>
            <p:ph type="sldNum" sz="quarter" idx="11"/>
          </p:nvPr>
        </p:nvSpPr>
        <p:spPr/>
        <p:txBody>
          <a:bodyPr/>
          <a:lstStyle/>
          <a:p>
            <a:fld id="{AD8BD5D9-82A3-C54E-9C5D-A96269961E0B}" type="slidenum">
              <a:rPr lang="en-US" smtClean="0"/>
              <a:pPr/>
              <a:t>54</a:t>
            </a:fld>
            <a:endParaRPr lang="en-US" dirty="0"/>
          </a:p>
        </p:txBody>
      </p:sp>
    </p:spTree>
    <p:extLst>
      <p:ext uri="{BB962C8B-B14F-4D97-AF65-F5344CB8AC3E}">
        <p14:creationId xmlns:p14="http://schemas.microsoft.com/office/powerpoint/2010/main" val="510870765"/>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pPr algn="ctr"/>
            <a:r>
              <a:rPr lang="en-US" dirty="0" smtClean="0"/>
              <a:t>Questions</a:t>
            </a:r>
            <a:endParaRPr lang="en-US" dirty="0"/>
          </a:p>
        </p:txBody>
      </p:sp>
      <p:sp>
        <p:nvSpPr>
          <p:cNvPr id="5" name="Slide Number Placeholder 4"/>
          <p:cNvSpPr>
            <a:spLocks noGrp="1"/>
          </p:cNvSpPr>
          <p:nvPr>
            <p:ph type="sldNum" sz="quarter" idx="10"/>
          </p:nvPr>
        </p:nvSpPr>
        <p:spPr/>
        <p:txBody>
          <a:bodyPr/>
          <a:lstStyle/>
          <a:p>
            <a:fld id="{AD8BD5D9-82A3-C54E-9C5D-A96269961E0B}" type="slidenum">
              <a:rPr lang="en-US" smtClean="0"/>
              <a:pPr/>
              <a:t>55</a:t>
            </a:fld>
            <a:endParaRPr lang="en-US" dirty="0"/>
          </a:p>
        </p:txBody>
      </p:sp>
    </p:spTree>
    <p:extLst>
      <p:ext uri="{BB962C8B-B14F-4D97-AF65-F5344CB8AC3E}">
        <p14:creationId xmlns:p14="http://schemas.microsoft.com/office/powerpoint/2010/main" val="320478263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Your copy will go here. </a:t>
            </a:r>
            <a:endParaRPr lang="en-US" dirty="0"/>
          </a:p>
        </p:txBody>
      </p:sp>
      <p:sp>
        <p:nvSpPr>
          <p:cNvPr id="3" name="Title 2"/>
          <p:cNvSpPr>
            <a:spLocks noGrp="1"/>
          </p:cNvSpPr>
          <p:nvPr>
            <p:ph type="ctrTitle"/>
          </p:nvPr>
        </p:nvSpPr>
        <p:spPr/>
        <p:txBody>
          <a:bodyPr/>
          <a:lstStyle/>
          <a:p>
            <a:r>
              <a:rPr lang="en-US" dirty="0" smtClean="0"/>
              <a:t>Page header – copy only </a:t>
            </a:r>
            <a:endParaRPr lang="en-US" dirty="0"/>
          </a:p>
        </p:txBody>
      </p:sp>
      <p:sp>
        <p:nvSpPr>
          <p:cNvPr id="4" name="Content Placeholder 3"/>
          <p:cNvSpPr>
            <a:spLocks noGrp="1"/>
          </p:cNvSpPr>
          <p:nvPr>
            <p:ph idx="10"/>
          </p:nvPr>
        </p:nvSpPr>
        <p:spPr/>
        <p:txBody>
          <a:bodyPr>
            <a:noAutofit/>
          </a:bodyPr>
          <a:lstStyle/>
          <a:p>
            <a:r>
              <a:rPr lang="en-US" sz="1600" dirty="0" smtClean="0"/>
              <a:t>Optional short description goes here.</a:t>
            </a:r>
            <a:endParaRPr lang="en-US" sz="1600" dirty="0"/>
          </a:p>
        </p:txBody>
      </p:sp>
      <p:sp>
        <p:nvSpPr>
          <p:cNvPr id="7" name="Slide Number Placeholder 6"/>
          <p:cNvSpPr>
            <a:spLocks noGrp="1"/>
          </p:cNvSpPr>
          <p:nvPr>
            <p:ph type="sldNum" sz="quarter" idx="11"/>
          </p:nvPr>
        </p:nvSpPr>
        <p:spPr/>
        <p:txBody>
          <a:bodyPr/>
          <a:lstStyle/>
          <a:p>
            <a:fld id="{AD8BD5D9-82A3-C54E-9C5D-A96269961E0B}" type="slidenum">
              <a:rPr lang="en-US" smtClean="0"/>
              <a:pPr/>
              <a:t>56</a:t>
            </a:fld>
            <a:endParaRPr lang="en-US" dirty="0"/>
          </a:p>
        </p:txBody>
      </p:sp>
    </p:spTree>
    <p:extLst>
      <p:ext uri="{BB962C8B-B14F-4D97-AF65-F5344CB8AC3E}">
        <p14:creationId xmlns:p14="http://schemas.microsoft.com/office/powerpoint/2010/main" val="2528723097"/>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Page header – image only</a:t>
            </a:r>
            <a:endParaRPr lang="en-US" dirty="0"/>
          </a:p>
        </p:txBody>
      </p:sp>
      <p:sp>
        <p:nvSpPr>
          <p:cNvPr id="4" name="Content Placeholder 3"/>
          <p:cNvSpPr>
            <a:spLocks noGrp="1"/>
          </p:cNvSpPr>
          <p:nvPr>
            <p:ph idx="12"/>
          </p:nvPr>
        </p:nvSpPr>
        <p:spPr/>
        <p:txBody>
          <a:bodyPr>
            <a:normAutofit fontScale="77500" lnSpcReduction="20000"/>
          </a:bodyPr>
          <a:lstStyle/>
          <a:p>
            <a:r>
              <a:rPr lang="en-US" dirty="0" smtClean="0"/>
              <a:t>Optional short description goes here.</a:t>
            </a:r>
            <a:endParaRPr lang="en-US" dirty="0"/>
          </a:p>
        </p:txBody>
      </p:sp>
      <p:sp>
        <p:nvSpPr>
          <p:cNvPr id="6" name="Slide Number Placeholder 5"/>
          <p:cNvSpPr>
            <a:spLocks noGrp="1"/>
          </p:cNvSpPr>
          <p:nvPr>
            <p:ph type="sldNum" sz="quarter" idx="14"/>
          </p:nvPr>
        </p:nvSpPr>
        <p:spPr/>
        <p:txBody>
          <a:bodyPr/>
          <a:lstStyle/>
          <a:p>
            <a:fld id="{AD8BD5D9-82A3-C54E-9C5D-A96269961E0B}" type="slidenum">
              <a:rPr lang="en-US" smtClean="0"/>
              <a:pPr/>
              <a:t>57</a:t>
            </a:fld>
            <a:endParaRPr lang="en-US" dirty="0"/>
          </a:p>
        </p:txBody>
      </p:sp>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t="14054" r="8921" b="19024"/>
          <a:stretch/>
        </p:blipFill>
        <p:spPr>
          <a:xfrm>
            <a:off x="567765" y="1621299"/>
            <a:ext cx="5737676" cy="2810571"/>
          </a:xfrm>
          <a:prstGeom prst="rect">
            <a:avLst/>
          </a:prstGeom>
          <a:noFill/>
          <a:ln>
            <a:noFill/>
          </a:ln>
        </p:spPr>
      </p:pic>
    </p:spTree>
    <p:extLst>
      <p:ext uri="{BB962C8B-B14F-4D97-AF65-F5344CB8AC3E}">
        <p14:creationId xmlns:p14="http://schemas.microsoft.com/office/powerpoint/2010/main" val="3078490415"/>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3438306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25084" y="994493"/>
            <a:ext cx="8813408" cy="3345390"/>
          </a:xfrm>
        </p:spPr>
        <p:txBody>
          <a:bodyPr>
            <a:normAutofit/>
          </a:bodyPr>
          <a:lstStyle/>
          <a:p>
            <a:r>
              <a:rPr lang="en-CA" smtClean="0"/>
              <a:t>         </a:t>
            </a:r>
            <a:endParaRPr lang="en-US"/>
          </a:p>
          <a:p>
            <a:endParaRPr lang="en-US" dirty="0" smtClean="0"/>
          </a:p>
        </p:txBody>
      </p:sp>
      <p:sp>
        <p:nvSpPr>
          <p:cNvPr id="3" name="Title 2"/>
          <p:cNvSpPr>
            <a:spLocks noGrp="1"/>
          </p:cNvSpPr>
          <p:nvPr>
            <p:ph type="ctrTitle"/>
          </p:nvPr>
        </p:nvSpPr>
        <p:spPr>
          <a:xfrm>
            <a:off x="457201" y="341059"/>
            <a:ext cx="6074228" cy="605462"/>
          </a:xfrm>
        </p:spPr>
        <p:txBody>
          <a:bodyPr/>
          <a:lstStyle/>
          <a:p>
            <a:r>
              <a:rPr lang="en-US" dirty="0"/>
              <a:t>Purpose of </a:t>
            </a:r>
            <a:r>
              <a:rPr lang="en-US" dirty="0" smtClean="0"/>
              <a:t>Presentation con’t</a:t>
            </a:r>
            <a:endParaRPr lang="en-US" dirty="0"/>
          </a:p>
        </p:txBody>
      </p:sp>
      <p:sp>
        <p:nvSpPr>
          <p:cNvPr id="7" name="Slide Number Placeholder 6"/>
          <p:cNvSpPr>
            <a:spLocks noGrp="1"/>
          </p:cNvSpPr>
          <p:nvPr>
            <p:ph type="sldNum" sz="quarter" idx="11"/>
          </p:nvPr>
        </p:nvSpPr>
        <p:spPr/>
        <p:txBody>
          <a:bodyPr/>
          <a:lstStyle/>
          <a:p>
            <a:fld id="{AD8BD5D9-82A3-C54E-9C5D-A96269961E0B}" type="slidenum">
              <a:rPr lang="en-US" smtClean="0"/>
              <a:pPr/>
              <a:t>6</a:t>
            </a:fld>
            <a:endParaRPr lang="en-US" dirty="0"/>
          </a:p>
        </p:txBody>
      </p:sp>
      <p:pic>
        <p:nvPicPr>
          <p:cNvPr id="4" name="Picture 3"/>
          <p:cNvPicPr>
            <a:picLocks noChangeAspect="1"/>
          </p:cNvPicPr>
          <p:nvPr/>
        </p:nvPicPr>
        <p:blipFill>
          <a:blip r:embed="rId2"/>
          <a:stretch>
            <a:fillRect/>
          </a:stretch>
        </p:blipFill>
        <p:spPr>
          <a:xfrm>
            <a:off x="670999" y="946521"/>
            <a:ext cx="6696828" cy="4091712"/>
          </a:xfrm>
          <a:prstGeom prst="rect">
            <a:avLst/>
          </a:prstGeom>
        </p:spPr>
      </p:pic>
    </p:spTree>
    <p:extLst>
      <p:ext uri="{BB962C8B-B14F-4D97-AF65-F5344CB8AC3E}">
        <p14:creationId xmlns:p14="http://schemas.microsoft.com/office/powerpoint/2010/main" val="108578482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6019" y="1200150"/>
            <a:ext cx="8602462" cy="2839236"/>
          </a:xfrm>
        </p:spPr>
        <p:txBody>
          <a:bodyPr>
            <a:normAutofit fontScale="92500" lnSpcReduction="20000"/>
          </a:bodyPr>
          <a:lstStyle/>
          <a:p>
            <a:r>
              <a:rPr lang="en-CA" dirty="0"/>
              <a:t> </a:t>
            </a:r>
            <a:r>
              <a:rPr lang="en-CA" dirty="0" smtClean="0"/>
              <a:t>Based </a:t>
            </a:r>
            <a:r>
              <a:rPr lang="en-CA" dirty="0"/>
              <a:t>on MMBU’s assessment request, it is BC Hydro Engineering’s understanding </a:t>
            </a:r>
            <a:r>
              <a:rPr lang="en-CA" dirty="0" smtClean="0"/>
              <a:t>that”</a:t>
            </a:r>
          </a:p>
          <a:p>
            <a:pPr marL="285750" indent="-285750">
              <a:buFont typeface="Arial" panose="020B0604020202020204" pitchFamily="34" charset="0"/>
              <a:buChar char="•"/>
            </a:pPr>
            <a:r>
              <a:rPr lang="en-CA" dirty="0" smtClean="0"/>
              <a:t>the </a:t>
            </a:r>
            <a:r>
              <a:rPr lang="en-CA" dirty="0"/>
              <a:t>MMBU wishes to install permanent facilities next to and on a BC Hydro’s 230 kV ROW, </a:t>
            </a:r>
            <a:r>
              <a:rPr lang="en-CA" dirty="0" smtClean="0"/>
              <a:t>and</a:t>
            </a:r>
          </a:p>
          <a:p>
            <a:pPr marL="285750" indent="-285750">
              <a:buFont typeface="Arial" panose="020B0604020202020204" pitchFamily="34" charset="0"/>
              <a:buChar char="•"/>
            </a:pPr>
            <a:r>
              <a:rPr lang="en-CA" dirty="0" smtClean="0"/>
              <a:t>that </a:t>
            </a:r>
            <a:r>
              <a:rPr lang="en-CA" dirty="0"/>
              <a:t>the driver for this worker safety hazard assessment is due to the potentially hazardous work environment.  </a:t>
            </a:r>
            <a:endParaRPr lang="en-CA" dirty="0" smtClean="0"/>
          </a:p>
          <a:p>
            <a:r>
              <a:rPr lang="en-CA" dirty="0" smtClean="0"/>
              <a:t>The </a:t>
            </a:r>
            <a:r>
              <a:rPr lang="en-CA" dirty="0"/>
              <a:t>goal of this assessment is to identify the risk to workers in this new facility and apply mitigation to reduce any identified worker risk to as low as reasonably practicable</a:t>
            </a:r>
            <a:endParaRPr lang="en-US" dirty="0" smtClean="0"/>
          </a:p>
        </p:txBody>
      </p:sp>
      <p:sp>
        <p:nvSpPr>
          <p:cNvPr id="3" name="Title 2"/>
          <p:cNvSpPr>
            <a:spLocks noGrp="1"/>
          </p:cNvSpPr>
          <p:nvPr>
            <p:ph type="ctrTitle"/>
          </p:nvPr>
        </p:nvSpPr>
        <p:spPr>
          <a:xfrm>
            <a:off x="457201" y="341059"/>
            <a:ext cx="6074228" cy="605462"/>
          </a:xfrm>
        </p:spPr>
        <p:txBody>
          <a:bodyPr/>
          <a:lstStyle/>
          <a:p>
            <a:r>
              <a:rPr lang="en-US" dirty="0"/>
              <a:t>Scope Project</a:t>
            </a:r>
          </a:p>
        </p:txBody>
      </p:sp>
      <p:sp>
        <p:nvSpPr>
          <p:cNvPr id="7" name="Slide Number Placeholder 6"/>
          <p:cNvSpPr>
            <a:spLocks noGrp="1"/>
          </p:cNvSpPr>
          <p:nvPr>
            <p:ph type="sldNum" sz="quarter" idx="11"/>
          </p:nvPr>
        </p:nvSpPr>
        <p:spPr/>
        <p:txBody>
          <a:bodyPr/>
          <a:lstStyle/>
          <a:p>
            <a:fld id="{AD8BD5D9-82A3-C54E-9C5D-A96269961E0B}" type="slidenum">
              <a:rPr lang="en-US" smtClean="0"/>
              <a:pPr/>
              <a:t>7</a:t>
            </a:fld>
            <a:endParaRPr lang="en-US" dirty="0"/>
          </a:p>
        </p:txBody>
      </p:sp>
    </p:spTree>
    <p:extLst>
      <p:ext uri="{BB962C8B-B14F-4D97-AF65-F5344CB8AC3E}">
        <p14:creationId xmlns:p14="http://schemas.microsoft.com/office/powerpoint/2010/main" val="389062505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456019" y="291957"/>
            <a:ext cx="6074228" cy="605462"/>
          </a:xfrm>
        </p:spPr>
        <p:txBody>
          <a:bodyPr/>
          <a:lstStyle/>
          <a:p>
            <a:r>
              <a:rPr lang="en-US" dirty="0" smtClean="0"/>
              <a:t>Background</a:t>
            </a:r>
            <a:endParaRPr lang="en-US" dirty="0"/>
          </a:p>
        </p:txBody>
      </p:sp>
      <p:sp>
        <p:nvSpPr>
          <p:cNvPr id="7" name="Slide Number Placeholder 6"/>
          <p:cNvSpPr>
            <a:spLocks noGrp="1"/>
          </p:cNvSpPr>
          <p:nvPr>
            <p:ph type="sldNum" sz="quarter" idx="11"/>
          </p:nvPr>
        </p:nvSpPr>
        <p:spPr/>
        <p:txBody>
          <a:bodyPr/>
          <a:lstStyle/>
          <a:p>
            <a:fld id="{AD8BD5D9-82A3-C54E-9C5D-A96269961E0B}" type="slidenum">
              <a:rPr lang="en-US" smtClean="0"/>
              <a:pPr/>
              <a:t>8</a:t>
            </a:fld>
            <a:endParaRPr lang="en-US" dirty="0"/>
          </a:p>
        </p:txBody>
      </p:sp>
      <p:pic>
        <p:nvPicPr>
          <p:cNvPr id="8" name="Picture 7"/>
          <p:cNvPicPr/>
          <p:nvPr/>
        </p:nvPicPr>
        <p:blipFill>
          <a:blip r:embed="rId2">
            <a:extLst>
              <a:ext uri="{28A0092B-C50C-407E-A947-70E740481C1C}">
                <a14:useLocalDpi xmlns:a14="http://schemas.microsoft.com/office/drawing/2010/main" val="0"/>
              </a:ext>
            </a:extLst>
          </a:blip>
          <a:srcRect l="2904" t="11633" r="35715" b="16594"/>
          <a:stretch>
            <a:fillRect/>
          </a:stretch>
        </p:blipFill>
        <p:spPr bwMode="auto">
          <a:xfrm>
            <a:off x="1034540" y="754213"/>
            <a:ext cx="6560987" cy="3590856"/>
          </a:xfrm>
          <a:prstGeom prst="rect">
            <a:avLst/>
          </a:prstGeom>
          <a:noFill/>
          <a:ln>
            <a:noFill/>
          </a:ln>
        </p:spPr>
      </p:pic>
    </p:spTree>
    <p:extLst>
      <p:ext uri="{BB962C8B-B14F-4D97-AF65-F5344CB8AC3E}">
        <p14:creationId xmlns:p14="http://schemas.microsoft.com/office/powerpoint/2010/main" val="387629558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456019" y="291957"/>
            <a:ext cx="6074228" cy="605462"/>
          </a:xfrm>
        </p:spPr>
        <p:txBody>
          <a:bodyPr/>
          <a:lstStyle/>
          <a:p>
            <a:r>
              <a:rPr lang="en-US" dirty="0" smtClean="0"/>
              <a:t>Background con’t</a:t>
            </a:r>
            <a:endParaRPr lang="en-US" dirty="0"/>
          </a:p>
        </p:txBody>
      </p:sp>
      <p:sp>
        <p:nvSpPr>
          <p:cNvPr id="7" name="Slide Number Placeholder 6"/>
          <p:cNvSpPr>
            <a:spLocks noGrp="1"/>
          </p:cNvSpPr>
          <p:nvPr>
            <p:ph type="sldNum" sz="quarter" idx="11"/>
          </p:nvPr>
        </p:nvSpPr>
        <p:spPr/>
        <p:txBody>
          <a:bodyPr/>
          <a:lstStyle/>
          <a:p>
            <a:fld id="{AD8BD5D9-82A3-C54E-9C5D-A96269961E0B}" type="slidenum">
              <a:rPr lang="en-US" smtClean="0"/>
              <a:pPr/>
              <a:t>9</a:t>
            </a:fld>
            <a:endParaRPr lang="en-US" dirty="0"/>
          </a:p>
        </p:txBody>
      </p:sp>
      <p:pic>
        <p:nvPicPr>
          <p:cNvPr id="9" name="Picture 8"/>
          <p:cNvPicPr/>
          <p:nvPr/>
        </p:nvPicPr>
        <p:blipFill>
          <a:blip r:embed="rId2">
            <a:extLst>
              <a:ext uri="{28A0092B-C50C-407E-A947-70E740481C1C}">
                <a14:useLocalDpi xmlns:a14="http://schemas.microsoft.com/office/drawing/2010/main" val="0"/>
              </a:ext>
            </a:extLst>
          </a:blip>
          <a:srcRect l="2734" t="6082" r="14273" b="12125"/>
          <a:stretch>
            <a:fillRect/>
          </a:stretch>
        </p:blipFill>
        <p:spPr bwMode="auto">
          <a:xfrm>
            <a:off x="1598728" y="945741"/>
            <a:ext cx="5990125" cy="3379303"/>
          </a:xfrm>
          <a:prstGeom prst="rect">
            <a:avLst/>
          </a:prstGeom>
          <a:noFill/>
          <a:ln>
            <a:noFill/>
          </a:ln>
        </p:spPr>
      </p:pic>
    </p:spTree>
    <p:extLst>
      <p:ext uri="{BB962C8B-B14F-4D97-AF65-F5344CB8AC3E}">
        <p14:creationId xmlns:p14="http://schemas.microsoft.com/office/powerpoint/2010/main" val="601148702"/>
      </p:ext>
    </p:extLst>
  </p:cSld>
  <p:clrMapOvr>
    <a:masterClrMapping/>
  </p:clrMapOvr>
  <p:timing>
    <p:tnLst>
      <p:par>
        <p:cTn id="1" dur="indefinite" restart="never" nodeType="tmRoot"/>
      </p:par>
    </p:tnLst>
  </p:timing>
</p:sld>
</file>

<file path=ppt/theme/theme1.xml><?xml version="1.0" encoding="utf-8"?>
<a:theme xmlns:a="http://schemas.openxmlformats.org/drawingml/2006/main" name="BC Hydro Theme">
  <a:themeElements>
    <a:clrScheme name="Custom 4">
      <a:dk1>
        <a:srgbClr val="00587E"/>
      </a:dk1>
      <a:lt1>
        <a:sysClr val="window" lastClr="FFFFFF"/>
      </a:lt1>
      <a:dk2>
        <a:srgbClr val="00587E"/>
      </a:dk2>
      <a:lt2>
        <a:srgbClr val="00B5DF"/>
      </a:lt2>
      <a:accent1>
        <a:srgbClr val="51B848"/>
      </a:accent1>
      <a:accent2>
        <a:srgbClr val="00B5DF"/>
      </a:accent2>
      <a:accent3>
        <a:srgbClr val="FA4616"/>
      </a:accent3>
      <a:accent4>
        <a:srgbClr val="00587E"/>
      </a:accent4>
      <a:accent5>
        <a:srgbClr val="046A38"/>
      </a:accent5>
      <a:accent6>
        <a:srgbClr val="9ADBE8"/>
      </a:accent6>
      <a:hlink>
        <a:srgbClr val="51B848"/>
      </a:hlink>
      <a:folHlink>
        <a:srgbClr val="006699"/>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ublishingExpirationDate xmlns="http://schemas.microsoft.com/sharepoint/v3" xsi:nil="true"/>
    <PublishingStartDate xmlns="http://schemas.microsoft.com/sharepoint/v3"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9C3C74809A11E54489D6FD97875DC452" ma:contentTypeVersion="14" ma:contentTypeDescription="Create a new document." ma:contentTypeScope="" ma:versionID="09f17ac71bd791dd22cd1e71bc9658b6">
  <xsd:schema xmlns:xsd="http://www.w3.org/2001/XMLSchema" xmlns:xs="http://www.w3.org/2001/XMLSchema" xmlns:p="http://schemas.microsoft.com/office/2006/metadata/properties" xmlns:ns1="http://schemas.microsoft.com/sharepoint/v3" targetNamespace="http://schemas.microsoft.com/office/2006/metadata/properties" ma:root="true" ma:fieldsID="eea735ac5eaf37e958b9dc479b7e1379" ns1:_="">
    <xsd:import namespace="http://schemas.microsoft.com/sharepoint/v3"/>
    <xsd:element name="properties">
      <xsd:complexType>
        <xsd:sequence>
          <xsd:element name="documentManagement">
            <xsd:complexType>
              <xsd:all>
                <xsd:element ref="ns1:PublishingStartDate" minOccurs="0"/>
                <xsd:element ref="ns1:PublishingExpirationDat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8" nillable="true" ma:displayName="Scheduling Start Date" ma:description="" ma:hidden="true" ma:internalName="PublishingStartDate">
      <xsd:simpleType>
        <xsd:restriction base="dms:Unknown"/>
      </xsd:simpleType>
    </xsd:element>
    <xsd:element name="PublishingExpirationDate" ma:index="9" nillable="true" ma:displayName="Scheduling End Date" ma:description="" ma:hidden="true" ma:internalName="PublishingExpirationDat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D1D404B-DC3D-40F2-AE38-124D7EA8A374}">
  <ds:schemaRefs>
    <ds:schemaRef ds:uri="http://schemas.microsoft.com/sharepoint/v3"/>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www.w3.org/XML/1998/namespace"/>
    <ds:schemaRef ds:uri="http://purl.org/dc/dcmitype/"/>
  </ds:schemaRefs>
</ds:datastoreItem>
</file>

<file path=customXml/itemProps2.xml><?xml version="1.0" encoding="utf-8"?>
<ds:datastoreItem xmlns:ds="http://schemas.openxmlformats.org/officeDocument/2006/customXml" ds:itemID="{DC7E2112-5A78-49F7-AB3B-763C99F95A19}">
  <ds:schemaRefs>
    <ds:schemaRef ds:uri="http://schemas.microsoft.com/sharepoint/v3/contenttype/forms"/>
  </ds:schemaRefs>
</ds:datastoreItem>
</file>

<file path=customXml/itemProps3.xml><?xml version="1.0" encoding="utf-8"?>
<ds:datastoreItem xmlns:ds="http://schemas.openxmlformats.org/officeDocument/2006/customXml" ds:itemID="{1EE9E595-2B26-4CD0-A1C2-37B981F3927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1165</TotalTime>
  <Words>3826</Words>
  <Application>Microsoft Office PowerPoint</Application>
  <PresentationFormat>On-screen Show (16:9)</PresentationFormat>
  <Paragraphs>339</Paragraphs>
  <Slides>58</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58</vt:i4>
      </vt:variant>
    </vt:vector>
  </HeadingPairs>
  <TitlesOfParts>
    <vt:vector size="65" baseType="lpstr">
      <vt:lpstr>Arial</vt:lpstr>
      <vt:lpstr>Arial Black</vt:lpstr>
      <vt:lpstr>Arial Bold</vt:lpstr>
      <vt:lpstr>Calibri</vt:lpstr>
      <vt:lpstr>Courier New</vt:lpstr>
      <vt:lpstr>Times New Roman</vt:lpstr>
      <vt:lpstr>BC Hydro Theme</vt:lpstr>
      <vt:lpstr>            MMBU MFC Project   Non-Electrical Workers’ Safety Hazard Assessment When Working under Overhead Transmission Lines    Overview of Assessment </vt:lpstr>
      <vt:lpstr>Presentation Outline</vt:lpstr>
      <vt:lpstr>Purpose of Presentation</vt:lpstr>
      <vt:lpstr>Purpose of Presentation con’t</vt:lpstr>
      <vt:lpstr>Purpose of Presentation con’t</vt:lpstr>
      <vt:lpstr>Purpose of Presentation con’t</vt:lpstr>
      <vt:lpstr>Scope Project</vt:lpstr>
      <vt:lpstr>Background</vt:lpstr>
      <vt:lpstr>Background con’t</vt:lpstr>
      <vt:lpstr>Background con’t</vt:lpstr>
      <vt:lpstr>Assumptions</vt:lpstr>
      <vt:lpstr>Assumptions con’t</vt:lpstr>
      <vt:lpstr>Assumptions con’t</vt:lpstr>
      <vt:lpstr>Assumptions con’t</vt:lpstr>
      <vt:lpstr>Assumptions con’t</vt:lpstr>
      <vt:lpstr>Assumptions con’t</vt:lpstr>
      <vt:lpstr>Assumptions con’t</vt:lpstr>
      <vt:lpstr>Other Activities</vt:lpstr>
      <vt:lpstr>Other Activities</vt:lpstr>
      <vt:lpstr>Other Activities</vt:lpstr>
      <vt:lpstr>Other Activities</vt:lpstr>
      <vt:lpstr>Other Activities</vt:lpstr>
      <vt:lpstr>Other Activities</vt:lpstr>
      <vt:lpstr>Other Activities</vt:lpstr>
      <vt:lpstr>Descriptions of Studies - JHA</vt:lpstr>
      <vt:lpstr>Descriptions of Studies – JHA con’t</vt:lpstr>
      <vt:lpstr>Descriptions of Studies</vt:lpstr>
      <vt:lpstr>Descriptions of Studies</vt:lpstr>
      <vt:lpstr>Descriptions of Studies</vt:lpstr>
      <vt:lpstr>Descriptions of Studies</vt:lpstr>
      <vt:lpstr>Descriptions of Studies</vt:lpstr>
      <vt:lpstr>Conclusion by Study</vt:lpstr>
      <vt:lpstr>Conclusion by Study – Con’t</vt:lpstr>
      <vt:lpstr>Conclusion by Study – Con’t</vt:lpstr>
      <vt:lpstr>Conclusion by Study – Con’t</vt:lpstr>
      <vt:lpstr>Conclusion by Study – Con’t</vt:lpstr>
      <vt:lpstr>Conclusion by Study – con’t</vt:lpstr>
      <vt:lpstr>Conclusion by Study – Con’t</vt:lpstr>
      <vt:lpstr>Conclusion by Study – con’t</vt:lpstr>
      <vt:lpstr>Conclusion by Study – con’t</vt:lpstr>
      <vt:lpstr>Conclusion by Study – con’t</vt:lpstr>
      <vt:lpstr>Conclusion by Study – con’t</vt:lpstr>
      <vt:lpstr>Recommendations by Study</vt:lpstr>
      <vt:lpstr>Recommendations by Study</vt:lpstr>
      <vt:lpstr>Recommendations by Study – con’t</vt:lpstr>
      <vt:lpstr>Recommendations by Study – Con’t</vt:lpstr>
      <vt:lpstr>Recommendations by Study – Con’t</vt:lpstr>
      <vt:lpstr>Recommendations by Study – Con’t</vt:lpstr>
      <vt:lpstr>Recommendations by Study – Con’t</vt:lpstr>
      <vt:lpstr>Recommendations by Study – Con’t</vt:lpstr>
      <vt:lpstr>Recommendations by Study – Con’t</vt:lpstr>
      <vt:lpstr>Recommendations by Study – Con’t</vt:lpstr>
      <vt:lpstr>Final Statement</vt:lpstr>
      <vt:lpstr>Final Statement con’t</vt:lpstr>
      <vt:lpstr>Questions</vt:lpstr>
      <vt:lpstr>Page header – copy only </vt:lpstr>
      <vt:lpstr>Page header – image only</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 template</dc:title>
  <dc:creator>Stewart, Bob</dc:creator>
  <cp:lastModifiedBy>Bob Stewart</cp:lastModifiedBy>
  <cp:revision>118</cp:revision>
  <cp:lastPrinted>2019-06-11T22:39:01Z</cp:lastPrinted>
  <dcterms:created xsi:type="dcterms:W3CDTF">2015-08-24T02:08:38Z</dcterms:created>
  <dcterms:modified xsi:type="dcterms:W3CDTF">2019-06-12T06:16:19Z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0x0101009C3C74809A11E54489D6FD97875DC452</vt:lpwstr>
  </property>
</Properties>
</file>